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Arial Black"/>
      <p:regular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  <p15:guide id="3" pos="6108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BAC460-E4ED-4B3A-9FD1-835B4F45650B}">
  <a:tblStyle styleId="{B4BAC460-E4ED-4B3A-9FD1-835B4F4565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CAE57079-2F84-46A2-9E1F-C90CD604165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52" orient="horz"/>
        <p:guide pos="3840"/>
        <p:guide pos="6108"/>
        <p:guide pos="1572"/>
        <p:guide pos="2160" orient="horz"/>
        <p:guide pos="3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ArialBlack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1.jpg"/><Relationship Id="rId5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40.jpg"/><Relationship Id="rId10" Type="http://schemas.openxmlformats.org/officeDocument/2006/relationships/image" Target="../media/image44.jpg"/><Relationship Id="rId9" Type="http://schemas.openxmlformats.org/officeDocument/2006/relationships/image" Target="../media/image39.png"/><Relationship Id="rId5" Type="http://schemas.openxmlformats.org/officeDocument/2006/relationships/image" Target="../media/image37.jp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jpg"/><Relationship Id="rId4" Type="http://schemas.openxmlformats.org/officeDocument/2006/relationships/hyperlink" Target="https://forumklientov.ru/news/kak_rabotaet_kontakt_centr_sberbanka/2013-04-08-95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92" name="Google Shape;92;p13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76760" y="2432576"/>
            <a:ext cx="856047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Тема 5. Современные способы </a:t>
            </a:r>
            <a:endParaRPr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получения финансовых услуг </a:t>
            </a:r>
            <a:endParaRPr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 обеспечение безопасности</a:t>
            </a:r>
            <a:endParaRPr/>
          </a:p>
        </p:txBody>
      </p:sp>
      <p:pic>
        <p:nvPicPr>
          <p:cNvPr descr="http://invest-reshenie.ru/assets/images/uslugi/13.png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feeds.com/images/2/168965/1200-135043128-online-banking-website.jpg"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1858" y="2302756"/>
            <a:ext cx="3633426" cy="238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22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64" name="Google Shape;464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5" name="Google Shape;465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6" name="Google Shape;466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7" name="Google Shape;467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69" name="Google Shape;469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2"/>
          <p:cNvGrpSpPr/>
          <p:nvPr/>
        </p:nvGrpSpPr>
        <p:grpSpPr>
          <a:xfrm>
            <a:off x="0" y="114370"/>
            <a:ext cx="6118220" cy="886739"/>
            <a:chOff x="0" y="816634"/>
            <a:chExt cx="5471238" cy="848264"/>
          </a:xfrm>
        </p:grpSpPr>
        <p:sp>
          <p:nvSpPr>
            <p:cNvPr id="474" name="Google Shape;474;p22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12335" y="949865"/>
              <a:ext cx="4530117" cy="465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Дистанционная оплата коммунальных услуг, налогов, 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других обязательных платежей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2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2"/>
          <p:cNvSpPr/>
          <p:nvPr/>
        </p:nvSpPr>
        <p:spPr>
          <a:xfrm>
            <a:off x="8142157" y="555264"/>
            <a:ext cx="1810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Оплата налогов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2"/>
          <p:cNvGrpSpPr/>
          <p:nvPr/>
        </p:nvGrpSpPr>
        <p:grpSpPr>
          <a:xfrm>
            <a:off x="157139" y="1126376"/>
            <a:ext cx="11788243" cy="2347921"/>
            <a:chOff x="4738" y="29093"/>
            <a:chExt cx="11788243" cy="2347921"/>
          </a:xfrm>
        </p:grpSpPr>
        <p:sp>
          <p:nvSpPr>
            <p:cNvPr id="486" name="Google Shape;486;p22"/>
            <p:cNvSpPr/>
            <p:nvPr/>
          </p:nvSpPr>
          <p:spPr>
            <a:xfrm>
              <a:off x="4738" y="377847"/>
              <a:ext cx="1650413" cy="1650413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2"/>
            <p:cNvSpPr txBox="1"/>
            <p:nvPr/>
          </p:nvSpPr>
          <p:spPr>
            <a:xfrm>
              <a:off x="246435" y="619544"/>
              <a:ext cx="1167019" cy="116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Зайти на сайт nalog.ru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655151" y="377847"/>
              <a:ext cx="1650413" cy="1650413"/>
            </a:xfrm>
            <a:prstGeom prst="ellipse">
              <a:avLst/>
            </a:prstGeom>
            <a:gradFill>
              <a:gsLst>
                <a:gs pos="0">
                  <a:srgbClr val="A5D3DA"/>
                </a:gs>
                <a:gs pos="50000">
                  <a:srgbClr val="97CBD4"/>
                </a:gs>
                <a:gs pos="100000">
                  <a:srgbClr val="85C6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2"/>
            <p:cNvSpPr txBox="1"/>
            <p:nvPr/>
          </p:nvSpPr>
          <p:spPr>
            <a:xfrm>
              <a:off x="1896848" y="619544"/>
              <a:ext cx="1167019" cy="116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Войти в личный кабинет налогоплатель-щика - физического лица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 rot="-2556910">
              <a:off x="3261240" y="747540"/>
              <a:ext cx="107885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91" name="Google Shape;491;p22"/>
            <p:cNvSpPr/>
            <p:nvPr/>
          </p:nvSpPr>
          <p:spPr>
            <a:xfrm rot="-8243090">
              <a:off x="5807208" y="747540"/>
              <a:ext cx="107885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cxnSp>
          <p:nvCxnSpPr>
            <p:cNvPr id="492" name="Google Shape;492;p22"/>
            <p:cNvCxnSpPr/>
            <p:nvPr/>
          </p:nvCxnSpPr>
          <p:spPr>
            <a:xfrm>
              <a:off x="4197644" y="382308"/>
              <a:ext cx="192721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3" name="Google Shape;493;p22"/>
            <p:cNvSpPr/>
            <p:nvPr/>
          </p:nvSpPr>
          <p:spPr>
            <a:xfrm>
              <a:off x="4390366" y="29093"/>
              <a:ext cx="1366573" cy="706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 txBox="1"/>
            <p:nvPr/>
          </p:nvSpPr>
          <p:spPr>
            <a:xfrm>
              <a:off x="4390366" y="29093"/>
              <a:ext cx="1366573" cy="706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ИНН (по логину и паролю)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5" name="Google Shape;495;p22"/>
            <p:cNvCxnSpPr/>
            <p:nvPr/>
          </p:nvCxnSpPr>
          <p:spPr>
            <a:xfrm>
              <a:off x="5756939" y="382308"/>
              <a:ext cx="192721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6" name="Google Shape;496;p22"/>
            <p:cNvSpPr/>
            <p:nvPr/>
          </p:nvSpPr>
          <p:spPr>
            <a:xfrm rot="-220173">
              <a:off x="3402785" y="1171331"/>
              <a:ext cx="79481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97" name="Google Shape;497;p22"/>
            <p:cNvSpPr/>
            <p:nvPr/>
          </p:nvSpPr>
          <p:spPr>
            <a:xfrm rot="-10579827">
              <a:off x="5949703" y="1171331"/>
              <a:ext cx="79481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cxnSp>
          <p:nvCxnSpPr>
            <p:cNvPr id="498" name="Google Shape;498;p22"/>
            <p:cNvCxnSpPr/>
            <p:nvPr/>
          </p:nvCxnSpPr>
          <p:spPr>
            <a:xfrm>
              <a:off x="4196788" y="1145896"/>
              <a:ext cx="192910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9" name="Google Shape;499;p22"/>
            <p:cNvSpPr/>
            <p:nvPr/>
          </p:nvSpPr>
          <p:spPr>
            <a:xfrm>
              <a:off x="4389698" y="735524"/>
              <a:ext cx="1367908" cy="820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2"/>
            <p:cNvSpPr txBox="1"/>
            <p:nvPr/>
          </p:nvSpPr>
          <p:spPr>
            <a:xfrm>
              <a:off x="4389698" y="735524"/>
              <a:ext cx="1367908" cy="820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помощью электронной подписи (при наличии зарегистриро-ванной ЭП)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1" name="Google Shape;501;p22"/>
            <p:cNvCxnSpPr/>
            <p:nvPr/>
          </p:nvCxnSpPr>
          <p:spPr>
            <a:xfrm>
              <a:off x="5757607" y="1145896"/>
              <a:ext cx="192910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2" name="Google Shape;502;p22"/>
            <p:cNvSpPr/>
            <p:nvPr/>
          </p:nvSpPr>
          <p:spPr>
            <a:xfrm rot="2435371">
              <a:off x="3277940" y="1626845"/>
              <a:ext cx="10445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03" name="Google Shape;503;p22"/>
            <p:cNvSpPr/>
            <p:nvPr/>
          </p:nvSpPr>
          <p:spPr>
            <a:xfrm rot="8364629">
              <a:off x="5824858" y="1626845"/>
              <a:ext cx="10445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cxnSp>
          <p:nvCxnSpPr>
            <p:cNvPr id="504" name="Google Shape;504;p22"/>
            <p:cNvCxnSpPr/>
            <p:nvPr/>
          </p:nvCxnSpPr>
          <p:spPr>
            <a:xfrm>
              <a:off x="4196788" y="1966642"/>
              <a:ext cx="192910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5" name="Google Shape;505;p22"/>
            <p:cNvSpPr/>
            <p:nvPr/>
          </p:nvSpPr>
          <p:spPr>
            <a:xfrm>
              <a:off x="4389698" y="1556269"/>
              <a:ext cx="1367908" cy="820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2"/>
            <p:cNvSpPr txBox="1"/>
            <p:nvPr/>
          </p:nvSpPr>
          <p:spPr>
            <a:xfrm>
              <a:off x="4389698" y="1556269"/>
              <a:ext cx="1367908" cy="820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Через портал Госуслуг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7" name="Google Shape;507;p22"/>
            <p:cNvCxnSpPr/>
            <p:nvPr/>
          </p:nvCxnSpPr>
          <p:spPr>
            <a:xfrm>
              <a:off x="5757607" y="1966642"/>
              <a:ext cx="192910" cy="0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8" name="Google Shape;508;p22"/>
            <p:cNvSpPr/>
            <p:nvPr/>
          </p:nvSpPr>
          <p:spPr>
            <a:xfrm>
              <a:off x="6841741" y="377847"/>
              <a:ext cx="1650413" cy="1650413"/>
            </a:xfrm>
            <a:prstGeom prst="ellipse">
              <a:avLst/>
            </a:prstGeom>
            <a:gradFill>
              <a:gsLst>
                <a:gs pos="0">
                  <a:srgbClr val="A5D8C1"/>
                </a:gs>
                <a:gs pos="50000">
                  <a:srgbClr val="97D1B7"/>
                </a:gs>
                <a:gs pos="100000">
                  <a:srgbClr val="84CF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 txBox="1"/>
            <p:nvPr/>
          </p:nvSpPr>
          <p:spPr>
            <a:xfrm>
              <a:off x="7083438" y="619544"/>
              <a:ext cx="1167019" cy="116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Ознакомиться с информацией о налоговых начислениях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8492154" y="377847"/>
              <a:ext cx="1650413" cy="1650413"/>
            </a:xfrm>
            <a:prstGeom prst="ellipse">
              <a:avLst/>
            </a:prstGeom>
            <a:gradFill>
              <a:gsLst>
                <a:gs pos="0">
                  <a:srgbClr val="A4D6A8"/>
                </a:gs>
                <a:gs pos="50000">
                  <a:srgbClr val="97CF9A"/>
                </a:gs>
                <a:gs pos="100000">
                  <a:srgbClr val="84CB8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 txBox="1"/>
            <p:nvPr/>
          </p:nvSpPr>
          <p:spPr>
            <a:xfrm>
              <a:off x="8733851" y="619544"/>
              <a:ext cx="1167019" cy="116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Оплатить (картой или другим удобным способом)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10142568" y="377847"/>
              <a:ext cx="1650413" cy="1650413"/>
            </a:xfrm>
            <a:prstGeom prst="ellipse">
              <a:avLst/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10384265" y="619544"/>
              <a:ext cx="1167019" cy="116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Получить уведомление (чек об оплате) на e-mail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s://gosuslugi365.ru/wp-content/uploads/2018/10/lkn2.png" id="514" name="Google Shape;5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532" y="3503390"/>
            <a:ext cx="3531476" cy="2837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22"/>
          <p:cNvGrpSpPr/>
          <p:nvPr/>
        </p:nvGrpSpPr>
        <p:grpSpPr>
          <a:xfrm>
            <a:off x="7279116" y="3388591"/>
            <a:ext cx="2673217" cy="2763159"/>
            <a:chOff x="28697" y="0"/>
            <a:chExt cx="2673217" cy="2763159"/>
          </a:xfrm>
        </p:grpSpPr>
        <p:sp>
          <p:nvSpPr>
            <p:cNvPr id="516" name="Google Shape;516;p22"/>
            <p:cNvSpPr/>
            <p:nvPr/>
          </p:nvSpPr>
          <p:spPr>
            <a:xfrm>
              <a:off x="502238" y="252311"/>
              <a:ext cx="2199676" cy="62771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854186" y="252311"/>
              <a:ext cx="1847728" cy="62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НДФЛ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502238" y="880023"/>
              <a:ext cx="2199676" cy="627712"/>
            </a:xfrm>
            <a:prstGeom prst="rect">
              <a:avLst/>
            </a:prstGeom>
            <a:solidFill>
              <a:srgbClr val="E0E0E0">
                <a:alpha val="89803"/>
              </a:srgbClr>
            </a:solidFill>
            <a:ln cap="flat" cmpd="sng" w="12700">
              <a:solidFill>
                <a:srgbClr val="E0E0E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2"/>
            <p:cNvSpPr txBox="1"/>
            <p:nvPr/>
          </p:nvSpPr>
          <p:spPr>
            <a:xfrm>
              <a:off x="854186" y="880023"/>
              <a:ext cx="1847728" cy="62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Транспортный налог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502238" y="1507735"/>
              <a:ext cx="2199676" cy="627712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2"/>
            <p:cNvSpPr txBox="1"/>
            <p:nvPr/>
          </p:nvSpPr>
          <p:spPr>
            <a:xfrm>
              <a:off x="854186" y="1507735"/>
              <a:ext cx="1847728" cy="62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Земельный налог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502238" y="2135447"/>
              <a:ext cx="2199676" cy="627712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2"/>
            <p:cNvSpPr txBox="1"/>
            <p:nvPr/>
          </p:nvSpPr>
          <p:spPr>
            <a:xfrm>
              <a:off x="854186" y="2135447"/>
              <a:ext cx="1847728" cy="62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Налог на имущество физ. лиц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28697" y="0"/>
              <a:ext cx="923969" cy="874367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2"/>
            <p:cNvSpPr txBox="1"/>
            <p:nvPr/>
          </p:nvSpPr>
          <p:spPr>
            <a:xfrm>
              <a:off x="164009" y="128048"/>
              <a:ext cx="653345" cy="61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Налоги на физ. лиц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22"/>
          <p:cNvSpPr/>
          <p:nvPr/>
        </p:nvSpPr>
        <p:spPr>
          <a:xfrm>
            <a:off x="152400" y="3438318"/>
            <a:ext cx="2963421" cy="2724150"/>
          </a:xfrm>
          <a:prstGeom prst="flowChartAlternateProcess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оплачивайте налоги, информация о которых Вам пришла из неофициальных источников!!!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Проверяйте квитанцию на официальном сайте или путем сканирования QR-кода квитанции через банковские приложения (например, Сбербанк-онлайн, ВТБ-онлайн) или на портале Госуслуг!!!</a:t>
            </a:r>
            <a:endParaRPr/>
          </a:p>
        </p:txBody>
      </p:sp>
      <p:sp>
        <p:nvSpPr>
          <p:cNvPr id="527" name="Google Shape;527;p22"/>
          <p:cNvSpPr/>
          <p:nvPr/>
        </p:nvSpPr>
        <p:spPr>
          <a:xfrm>
            <a:off x="5131676" y="3334406"/>
            <a:ext cx="173421" cy="16898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2"/>
          <p:cNvSpPr/>
          <p:nvPr/>
        </p:nvSpPr>
        <p:spPr>
          <a:xfrm rot="-1326645">
            <a:off x="8248485" y="3021848"/>
            <a:ext cx="307811" cy="625115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b-on-line.ru/wp-content/uploads/11-CHek-po-operatsii.jpg" id="529" name="Google Shape;5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0514" y="3199987"/>
            <a:ext cx="1347343" cy="32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3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36" name="Google Shape;536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7" name="Google Shape;537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8" name="Google Shape;538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9" name="Google Shape;539;p2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41" name="Google Shape;541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23"/>
          <p:cNvGrpSpPr/>
          <p:nvPr/>
        </p:nvGrpSpPr>
        <p:grpSpPr>
          <a:xfrm>
            <a:off x="0" y="114371"/>
            <a:ext cx="6118220" cy="495230"/>
            <a:chOff x="0" y="816634"/>
            <a:chExt cx="5471238" cy="848264"/>
          </a:xfrm>
        </p:grpSpPr>
        <p:sp>
          <p:nvSpPr>
            <p:cNvPr id="546" name="Google Shape;546;p23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412335" y="949864"/>
              <a:ext cx="4265552" cy="495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Банковский перевод: куда и как отправить деньги?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3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473803" y="748685"/>
            <a:ext cx="10223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Денежный перевод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это перемещение (движение) денежных средств от отправителя к получателю при участии оператора платёжной системы (оператор перевода).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23"/>
          <p:cNvGrpSpPr/>
          <p:nvPr/>
        </p:nvGrpSpPr>
        <p:grpSpPr>
          <a:xfrm>
            <a:off x="448186" y="1513222"/>
            <a:ext cx="3754455" cy="3089185"/>
            <a:chOff x="203820" y="2204"/>
            <a:chExt cx="3754455" cy="3089185"/>
          </a:xfrm>
        </p:grpSpPr>
        <p:sp>
          <p:nvSpPr>
            <p:cNvPr id="557" name="Google Shape;557;p23"/>
            <p:cNvSpPr/>
            <p:nvPr/>
          </p:nvSpPr>
          <p:spPr>
            <a:xfrm>
              <a:off x="1330122" y="2204"/>
              <a:ext cx="1501850" cy="976202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 txBox="1"/>
            <p:nvPr/>
          </p:nvSpPr>
          <p:spPr>
            <a:xfrm>
              <a:off x="1377776" y="49858"/>
              <a:ext cx="1406542" cy="880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Отправитель средств</a:t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80505" y="490305"/>
              <a:ext cx="2601084" cy="2601084"/>
            </a:xfrm>
            <a:custGeom>
              <a:rect b="b" l="l" r="r" t="t"/>
              <a:pathLst>
                <a:path extrusionOk="0" h="120000" w="120000">
                  <a:moveTo>
                    <a:pt x="95146" y="11371"/>
                  </a:moveTo>
                  <a:lnTo>
                    <a:pt x="95146" y="11371"/>
                  </a:lnTo>
                  <a:cubicBezTo>
                    <a:pt x="112737" y="24085"/>
                    <a:pt x="122091" y="45307"/>
                    <a:pt x="119606" y="66869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456425" y="1953017"/>
              <a:ext cx="1501850" cy="976202"/>
            </a:xfrm>
            <a:prstGeom prst="roundRect">
              <a:avLst>
                <a:gd fmla="val 16667" name="adj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 txBox="1"/>
            <p:nvPr/>
          </p:nvSpPr>
          <p:spPr>
            <a:xfrm>
              <a:off x="2504079" y="2000671"/>
              <a:ext cx="1406542" cy="880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Посредник (оператор перевода)</a:t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80505" y="490305"/>
              <a:ext cx="2601084" cy="2601084"/>
            </a:xfrm>
            <a:custGeom>
              <a:rect b="b" l="l" r="r" t="t"/>
              <a:pathLst>
                <a:path extrusionOk="0" h="120000" w="120000">
                  <a:moveTo>
                    <a:pt x="88505" y="112796"/>
                  </a:moveTo>
                  <a:lnTo>
                    <a:pt x="88505" y="112796"/>
                  </a:lnTo>
                  <a:cubicBezTo>
                    <a:pt x="70715" y="122401"/>
                    <a:pt x="49285" y="122401"/>
                    <a:pt x="31495" y="112796"/>
                  </a:cubicBezTo>
                </a:path>
              </a:pathLst>
            </a:custGeom>
            <a:noFill/>
            <a:ln cap="flat" cmpd="sng" w="9525">
              <a:solidFill>
                <a:srgbClr val="C85B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03820" y="1953017"/>
              <a:ext cx="1501850" cy="976202"/>
            </a:xfrm>
            <a:prstGeom prst="roundRect">
              <a:avLst>
                <a:gd fmla="val 16667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 txBox="1"/>
            <p:nvPr/>
          </p:nvSpPr>
          <p:spPr>
            <a:xfrm>
              <a:off x="251474" y="2000671"/>
              <a:ext cx="1406542" cy="880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Получатель средств</a:t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80505" y="490305"/>
              <a:ext cx="2601084" cy="2601084"/>
            </a:xfrm>
            <a:custGeom>
              <a:rect b="b" l="l" r="r" t="t"/>
              <a:pathLst>
                <a:path extrusionOk="0" h="120000" w="120000">
                  <a:moveTo>
                    <a:pt x="394" y="66869"/>
                  </a:moveTo>
                  <a:lnTo>
                    <a:pt x="394" y="66869"/>
                  </a:lnTo>
                  <a:cubicBezTo>
                    <a:pt x="-2091" y="45307"/>
                    <a:pt x="7263" y="24085"/>
                    <a:pt x="24854" y="11371"/>
                  </a:cubicBezTo>
                </a:path>
              </a:pathLst>
            </a:custGeom>
            <a:noFill/>
            <a:ln cap="flat" cmpd="sng" w="9525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http://xn--b1aafdhlb6acjicnmmq4ozc.xn--p1ai/upload/images/366a5086632227ac9add78ec440c7f8403aa445d.jpg" id="566" name="Google Shape;5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766" y="2390941"/>
            <a:ext cx="1167819" cy="746398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3"/>
          <p:cNvSpPr/>
          <p:nvPr/>
        </p:nvSpPr>
        <p:spPr>
          <a:xfrm>
            <a:off x="473803" y="5001087"/>
            <a:ext cx="40114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5.4 – Участники операции перевода денежных средств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8" name="Google Shape;568;p23"/>
          <p:cNvGrpSpPr/>
          <p:nvPr/>
        </p:nvGrpSpPr>
        <p:grpSpPr>
          <a:xfrm>
            <a:off x="4471134" y="1514637"/>
            <a:ext cx="6987187" cy="4157327"/>
            <a:chOff x="0" y="3619"/>
            <a:chExt cx="6987187" cy="4157327"/>
          </a:xfrm>
        </p:grpSpPr>
        <p:sp>
          <p:nvSpPr>
            <p:cNvPr id="569" name="Google Shape;569;p23"/>
            <p:cNvSpPr/>
            <p:nvPr/>
          </p:nvSpPr>
          <p:spPr>
            <a:xfrm>
              <a:off x="0" y="1736680"/>
              <a:ext cx="867073" cy="446329"/>
            </a:xfrm>
            <a:prstGeom prst="roundRect">
              <a:avLst>
                <a:gd fmla="val 10000" name="adj"/>
              </a:avLst>
            </a:prstGeom>
            <a:solidFill>
              <a:srgbClr val="A8D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 txBox="1"/>
            <p:nvPr/>
          </p:nvSpPr>
          <p:spPr>
            <a:xfrm>
              <a:off x="13073" y="1749753"/>
              <a:ext cx="840927" cy="42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Денежные переводы</a:t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 rot="-4049673">
              <a:off x="346360" y="1172472"/>
              <a:ext cx="1687260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 txBox="1"/>
            <p:nvPr/>
          </p:nvSpPr>
          <p:spPr>
            <a:xfrm rot="-4049673">
              <a:off x="1147809" y="1138281"/>
              <a:ext cx="84363" cy="84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512908" y="216214"/>
              <a:ext cx="1883562" cy="369731"/>
            </a:xfrm>
            <a:prstGeom prst="roundRect">
              <a:avLst>
                <a:gd fmla="val 10000" name="adj"/>
              </a:avLst>
            </a:prstGeom>
            <a:solidFill>
              <a:srgbClr val="AADE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 txBox="1"/>
            <p:nvPr/>
          </p:nvSpPr>
          <p:spPr>
            <a:xfrm>
              <a:off x="1523737" y="227043"/>
              <a:ext cx="1861904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географии перемещения денежных средств...</a:t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 rot="-2142401">
              <a:off x="3362232" y="286792"/>
              <a:ext cx="36426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 txBox="1"/>
            <p:nvPr/>
          </p:nvSpPr>
          <p:spPr>
            <a:xfrm rot="-2142401">
              <a:off x="3535256" y="285676"/>
              <a:ext cx="18213" cy="1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692255" y="3619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8DC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 txBox="1"/>
            <p:nvPr/>
          </p:nvSpPr>
          <p:spPr>
            <a:xfrm>
              <a:off x="3703084" y="14448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внутренние</a:t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728703" y="180494"/>
              <a:ext cx="295785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3"/>
            <p:cNvSpPr txBox="1"/>
            <p:nvPr/>
          </p:nvSpPr>
          <p:spPr>
            <a:xfrm>
              <a:off x="4869201" y="181090"/>
              <a:ext cx="14789" cy="1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5024488" y="3619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8DC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 txBox="1"/>
            <p:nvPr/>
          </p:nvSpPr>
          <p:spPr>
            <a:xfrm>
              <a:off x="5035317" y="14448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внутри страны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2142401">
              <a:off x="3362232" y="499388"/>
              <a:ext cx="36426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3"/>
            <p:cNvSpPr txBox="1"/>
            <p:nvPr/>
          </p:nvSpPr>
          <p:spPr>
            <a:xfrm rot="2142401">
              <a:off x="3535256" y="498272"/>
              <a:ext cx="18213" cy="1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692255" y="428810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 txBox="1"/>
            <p:nvPr/>
          </p:nvSpPr>
          <p:spPr>
            <a:xfrm>
              <a:off x="3703084" y="439639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внешние</a:t>
              </a: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728703" y="605686"/>
              <a:ext cx="295785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4869201" y="606282"/>
              <a:ext cx="14789" cy="1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5024488" y="428810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 txBox="1"/>
            <p:nvPr/>
          </p:nvSpPr>
          <p:spPr>
            <a:xfrm>
              <a:off x="5035317" y="439639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 рубеж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 rot="-1865589">
              <a:off x="812895" y="1757111"/>
              <a:ext cx="754190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 txBox="1"/>
            <p:nvPr/>
          </p:nvSpPr>
          <p:spPr>
            <a:xfrm rot="-1865589">
              <a:off x="1171135" y="1746247"/>
              <a:ext cx="37709" cy="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512908" y="1385492"/>
              <a:ext cx="1883562" cy="369731"/>
            </a:xfrm>
            <a:prstGeom prst="roundRect">
              <a:avLst>
                <a:gd fmla="val 10000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 txBox="1"/>
            <p:nvPr/>
          </p:nvSpPr>
          <p:spPr>
            <a:xfrm>
              <a:off x="1523737" y="1396321"/>
              <a:ext cx="1861904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наличию счета...</a:t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 rot="-3654187">
              <a:off x="3240237" y="1296623"/>
              <a:ext cx="60825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 txBox="1"/>
            <p:nvPr/>
          </p:nvSpPr>
          <p:spPr>
            <a:xfrm rot="-3654187">
              <a:off x="3529156" y="1289407"/>
              <a:ext cx="30412" cy="30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3692255" y="854002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 txBox="1"/>
            <p:nvPr/>
          </p:nvSpPr>
          <p:spPr>
            <a:xfrm>
              <a:off x="3703084" y="864831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открытием счета</a:t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728703" y="1030878"/>
              <a:ext cx="295785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4869201" y="1031473"/>
              <a:ext cx="14789" cy="1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024488" y="854002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 txBox="1"/>
            <p:nvPr/>
          </p:nvSpPr>
          <p:spPr>
            <a:xfrm>
              <a:off x="5035317" y="864831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удобны для регулярных платежей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 rot="3654187">
              <a:off x="3240237" y="1828112"/>
              <a:ext cx="60825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 txBox="1"/>
            <p:nvPr/>
          </p:nvSpPr>
          <p:spPr>
            <a:xfrm rot="3654187">
              <a:off x="3529156" y="1820896"/>
              <a:ext cx="30412" cy="30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3692255" y="1916981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 txBox="1"/>
            <p:nvPr/>
          </p:nvSpPr>
          <p:spPr>
            <a:xfrm>
              <a:off x="3703084" y="1927810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без открытия счета</a:t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 rot="-3907178">
              <a:off x="4525077" y="1774963"/>
              <a:ext cx="703037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 txBox="1"/>
            <p:nvPr/>
          </p:nvSpPr>
          <p:spPr>
            <a:xfrm rot="-3907178">
              <a:off x="4859020" y="1765378"/>
              <a:ext cx="35151" cy="35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024488" y="1279194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 txBox="1"/>
            <p:nvPr/>
          </p:nvSpPr>
          <p:spPr>
            <a:xfrm>
              <a:off x="5035317" y="1290023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произвольным реквизитам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 rot="-2142401">
              <a:off x="4694465" y="1987559"/>
              <a:ext cx="36426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 txBox="1"/>
            <p:nvPr/>
          </p:nvSpPr>
          <p:spPr>
            <a:xfrm rot="-2142401">
              <a:off x="4867489" y="1986443"/>
              <a:ext cx="18213" cy="1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024488" y="1704386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 txBox="1"/>
            <p:nvPr/>
          </p:nvSpPr>
          <p:spPr>
            <a:xfrm>
              <a:off x="5035317" y="1715215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договорам с организациями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 rot="2142401">
              <a:off x="4694465" y="2200155"/>
              <a:ext cx="364261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 txBox="1"/>
            <p:nvPr/>
          </p:nvSpPr>
          <p:spPr>
            <a:xfrm rot="2142401">
              <a:off x="4867489" y="2199039"/>
              <a:ext cx="18213" cy="1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024488" y="2129577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 txBox="1"/>
            <p:nvPr/>
          </p:nvSpPr>
          <p:spPr>
            <a:xfrm>
              <a:off x="5035317" y="2140406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помощью системы денежных переводов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 rot="3907178">
              <a:off x="4525077" y="2412751"/>
              <a:ext cx="703037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3"/>
            <p:cNvSpPr txBox="1"/>
            <p:nvPr/>
          </p:nvSpPr>
          <p:spPr>
            <a:xfrm rot="3907178">
              <a:off x="4859020" y="2403165"/>
              <a:ext cx="35151" cy="35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5024488" y="2554769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 txBox="1"/>
            <p:nvPr/>
          </p:nvSpPr>
          <p:spPr>
            <a:xfrm>
              <a:off x="5035317" y="2565598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помощью почтового перевода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 rot="4013963">
              <a:off x="366950" y="2708901"/>
              <a:ext cx="1646080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 txBox="1"/>
            <p:nvPr/>
          </p:nvSpPr>
          <p:spPr>
            <a:xfrm rot="4013963">
              <a:off x="1148838" y="2675740"/>
              <a:ext cx="82304" cy="8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512908" y="3289072"/>
              <a:ext cx="1883562" cy="369731"/>
            </a:xfrm>
            <a:prstGeom prst="roundRect">
              <a:avLst>
                <a:gd fmla="val 10000" name="adj"/>
              </a:avLst>
            </a:prstGeom>
            <a:solidFill>
              <a:srgbClr val="D1A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 txBox="1"/>
            <p:nvPr/>
          </p:nvSpPr>
          <p:spPr>
            <a:xfrm>
              <a:off x="1523737" y="3299901"/>
              <a:ext cx="1861904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 точке назначения...</a:t>
              </a: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 rot="-2775722">
              <a:off x="3330447" y="3311392"/>
              <a:ext cx="427830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 txBox="1"/>
            <p:nvPr/>
          </p:nvSpPr>
          <p:spPr>
            <a:xfrm rot="-2775722">
              <a:off x="3533667" y="3308687"/>
              <a:ext cx="21391" cy="21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692255" y="2979961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3"/>
            <p:cNvSpPr txBox="1"/>
            <p:nvPr/>
          </p:nvSpPr>
          <p:spPr>
            <a:xfrm>
              <a:off x="3703084" y="2990790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адресные </a:t>
              </a: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4728703" y="3156836"/>
              <a:ext cx="295785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3"/>
            <p:cNvSpPr txBox="1"/>
            <p:nvPr/>
          </p:nvSpPr>
          <p:spPr>
            <a:xfrm>
              <a:off x="4869201" y="3157432"/>
              <a:ext cx="14789" cy="1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5024488" y="2979961"/>
              <a:ext cx="1962699" cy="369731"/>
            </a:xfrm>
            <a:prstGeom prst="roundRect">
              <a:avLst>
                <a:gd fmla="val 10000" name="adj"/>
              </a:avLst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3"/>
            <p:cNvSpPr txBox="1"/>
            <p:nvPr/>
          </p:nvSpPr>
          <p:spPr>
            <a:xfrm>
              <a:off x="5035317" y="2990790"/>
              <a:ext cx="1941041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конкретный приемно-отправной пункт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 rot="2775722">
              <a:off x="3330447" y="3620504"/>
              <a:ext cx="427830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3"/>
            <p:cNvSpPr txBox="1"/>
            <p:nvPr/>
          </p:nvSpPr>
          <p:spPr>
            <a:xfrm rot="2775722">
              <a:off x="3533667" y="3617798"/>
              <a:ext cx="21391" cy="21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3692255" y="3598184"/>
              <a:ext cx="1036447" cy="369731"/>
            </a:xfrm>
            <a:prstGeom prst="roundRect">
              <a:avLst>
                <a:gd fmla="val 10000" name="adj"/>
              </a:avLst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 txBox="1"/>
            <p:nvPr/>
          </p:nvSpPr>
          <p:spPr>
            <a:xfrm>
              <a:off x="3703084" y="3609013"/>
              <a:ext cx="1014789" cy="34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безадресные</a:t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4728703" y="3775060"/>
              <a:ext cx="295785" cy="1598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 txBox="1"/>
            <p:nvPr/>
          </p:nvSpPr>
          <p:spPr>
            <a:xfrm>
              <a:off x="4869201" y="3775655"/>
              <a:ext cx="14789" cy="1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024488" y="3405152"/>
              <a:ext cx="1962699" cy="755794"/>
            </a:xfrm>
            <a:prstGeom prst="roundRect">
              <a:avLst>
                <a:gd fmla="val 10000" name="adj"/>
              </a:avLst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 txBox="1"/>
            <p:nvPr/>
          </p:nvSpPr>
          <p:spPr>
            <a:xfrm>
              <a:off x="5046624" y="3427288"/>
              <a:ext cx="1918427" cy="711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денежный перевод доступен получателю в любой точке обслуживания системы перевода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23"/>
          <p:cNvSpPr/>
          <p:nvPr/>
        </p:nvSpPr>
        <p:spPr>
          <a:xfrm>
            <a:off x="5274402" y="5805130"/>
            <a:ext cx="63301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5.5 – Классификация денежных переводов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aurum-express.ru/wp-content/uploads/2018/05/perevod-deneg.jpg" id="644" name="Google Shape;6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507745"/>
            <a:ext cx="1348500" cy="11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4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651" name="Google Shape;651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2" name="Google Shape;652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3" name="Google Shape;653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4" name="Google Shape;654;p2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56" name="Google Shape;656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0" y="114371"/>
            <a:ext cx="6118220" cy="495230"/>
            <a:chOff x="0" y="816634"/>
            <a:chExt cx="5471238" cy="848264"/>
          </a:xfrm>
        </p:grpSpPr>
        <p:sp>
          <p:nvSpPr>
            <p:cNvPr id="661" name="Google Shape;661;p24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412335" y="949864"/>
              <a:ext cx="4265552" cy="495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Банковский перевод: куда и как отправить деньги?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4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4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4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4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328323" y="750610"/>
            <a:ext cx="107276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Наиболее популярные платежные сервисы для денежного перевода: Яндекс Деньги, Qiwi, WebMoney и др.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ncan.ru/uploadfiles/articles/64b3dc16436ac861f0df8ae78155690d/source/reg-yandex-7.jpg" id="671" name="Google Shape;6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91" y="1336284"/>
            <a:ext cx="6472224" cy="486148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://www.storecard.ru/upload/qiwi-webmoney-privyazka-perevod-14.jpg" id="672" name="Google Shape;6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484" y="1202436"/>
            <a:ext cx="4432046" cy="238632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i.ytimg.com/vi/2WDi2Wq97HM/maxresdefault.jpg" id="673" name="Google Shape;6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0221" y="3683668"/>
            <a:ext cx="4504375" cy="256473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2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680" name="Google Shape;680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1" name="Google Shape;681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3" name="Google Shape;683;p2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85" name="Google Shape;685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25"/>
          <p:cNvGrpSpPr/>
          <p:nvPr/>
        </p:nvGrpSpPr>
        <p:grpSpPr>
          <a:xfrm>
            <a:off x="0" y="114371"/>
            <a:ext cx="6118220" cy="495230"/>
            <a:chOff x="0" y="816634"/>
            <a:chExt cx="5471238" cy="848264"/>
          </a:xfrm>
        </p:grpSpPr>
        <p:sp>
          <p:nvSpPr>
            <p:cNvPr id="690" name="Google Shape;690;p25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412335" y="949864"/>
              <a:ext cx="4265552" cy="503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Банковский перевод: куда и как отправить деньги?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5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5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5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5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5"/>
          <p:cNvSpPr txBox="1"/>
          <p:nvPr/>
        </p:nvSpPr>
        <p:spPr>
          <a:xfrm>
            <a:off x="328323" y="750610"/>
            <a:ext cx="57676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Платежные системы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recommend.ru/sites/default/files/product-images/23428/unistrim.jpg" id="700" name="Google Shape;7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33" y="1284270"/>
            <a:ext cx="2622453" cy="173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pinimg.com/736x/18/36/93/1836936c8e23963234491aeb042b8d58.jpg" id="701" name="Google Shape;7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5854" y="1284271"/>
            <a:ext cx="2514580" cy="172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zimut360.ru/assets/images/(3).jpg" id="702" name="Google Shape;70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31" y="3087697"/>
            <a:ext cx="2629655" cy="829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cutools.eu/assets/21fcd415/bh8UjM3eCN0nlts0SIC61jWOX9cfcQo0.png" id="703" name="Google Shape;70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6893" y="3109584"/>
            <a:ext cx="2752502" cy="821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intechltd.ru/wp-content/uploads/2018/09/CONTACT.png" id="704" name="Google Shape;70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931" y="4010054"/>
            <a:ext cx="2622453" cy="1667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ymbolictextdevelopers.com/wp-content/uploads/2018/08/Moneygram.png" id="705" name="Google Shape;70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25853" y="4010053"/>
            <a:ext cx="2661753" cy="166794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5"/>
          <p:cNvSpPr/>
          <p:nvPr/>
        </p:nvSpPr>
        <p:spPr>
          <a:xfrm>
            <a:off x="6040819" y="886246"/>
            <a:ext cx="575249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того, чтобы выбрать платежный сервис и платежную систему, необходимо знать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комиссию, которую взимает оператор за нужный Вам вид перевода;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сколько времени идут деньги от отправителя к получателю;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где получатель может забрать деньги.</a:t>
            </a:r>
            <a:endParaRPr/>
          </a:p>
        </p:txBody>
      </p:sp>
      <p:pic>
        <p:nvPicPr>
          <p:cNvPr descr="http://xn--80abap1arsf.su/wp-content/uploads/sistema-perevodov-kolibri-sberbank.png" id="707" name="Google Shape;70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40819" y="3087697"/>
            <a:ext cx="5752492" cy="1435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plusworld.ru/images/img/bliz.jpg" id="708" name="Google Shape;70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18526" y="4732282"/>
            <a:ext cx="30289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6"/>
          <p:cNvSpPr/>
          <p:nvPr/>
        </p:nvSpPr>
        <p:spPr>
          <a:xfrm>
            <a:off x="7116994" y="3941326"/>
            <a:ext cx="1822054" cy="512433"/>
          </a:xfrm>
          <a:custGeom>
            <a:rect b="b" l="l" r="r" t="t"/>
            <a:pathLst>
              <a:path extrusionOk="0" h="749111" w="1154828">
                <a:moveTo>
                  <a:pt x="587049" y="54"/>
                </a:moveTo>
                <a:cubicBezTo>
                  <a:pt x="479318" y="54"/>
                  <a:pt x="129849" y="-3888"/>
                  <a:pt x="43139" y="55233"/>
                </a:cubicBezTo>
                <a:cubicBezTo>
                  <a:pt x="-43571" y="114354"/>
                  <a:pt x="19490" y="253616"/>
                  <a:pt x="66787" y="354778"/>
                </a:cubicBezTo>
                <a:cubicBezTo>
                  <a:pt x="114083" y="455940"/>
                  <a:pt x="202108" y="596515"/>
                  <a:pt x="326918" y="662205"/>
                </a:cubicBezTo>
                <a:cubicBezTo>
                  <a:pt x="451728" y="727895"/>
                  <a:pt x="689525" y="751543"/>
                  <a:pt x="815649" y="748916"/>
                </a:cubicBezTo>
                <a:cubicBezTo>
                  <a:pt x="941773" y="746289"/>
                  <a:pt x="1027170" y="705561"/>
                  <a:pt x="1083663" y="646440"/>
                </a:cubicBezTo>
                <a:cubicBezTo>
                  <a:pt x="1140156" y="587319"/>
                  <a:pt x="1151980" y="480902"/>
                  <a:pt x="1154608" y="394192"/>
                </a:cubicBezTo>
                <a:cubicBezTo>
                  <a:pt x="1157236" y="307482"/>
                  <a:pt x="1136215" y="182671"/>
                  <a:pt x="1099429" y="126178"/>
                </a:cubicBezTo>
                <a:cubicBezTo>
                  <a:pt x="1062643" y="69685"/>
                  <a:pt x="1002208" y="67057"/>
                  <a:pt x="933891" y="55233"/>
                </a:cubicBezTo>
                <a:cubicBezTo>
                  <a:pt x="865574" y="43409"/>
                  <a:pt x="743390" y="65743"/>
                  <a:pt x="689525" y="55233"/>
                </a:cubicBezTo>
                <a:cubicBezTo>
                  <a:pt x="635660" y="44723"/>
                  <a:pt x="694780" y="54"/>
                  <a:pt x="587049" y="5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6"/>
          <p:cNvSpPr/>
          <p:nvPr/>
        </p:nvSpPr>
        <p:spPr>
          <a:xfrm>
            <a:off x="122399" y="4579829"/>
            <a:ext cx="1154828" cy="749111"/>
          </a:xfrm>
          <a:custGeom>
            <a:rect b="b" l="l" r="r" t="t"/>
            <a:pathLst>
              <a:path extrusionOk="0" h="749111" w="1154828">
                <a:moveTo>
                  <a:pt x="587049" y="54"/>
                </a:moveTo>
                <a:cubicBezTo>
                  <a:pt x="479318" y="54"/>
                  <a:pt x="129849" y="-3888"/>
                  <a:pt x="43139" y="55233"/>
                </a:cubicBezTo>
                <a:cubicBezTo>
                  <a:pt x="-43571" y="114354"/>
                  <a:pt x="19490" y="253616"/>
                  <a:pt x="66787" y="354778"/>
                </a:cubicBezTo>
                <a:cubicBezTo>
                  <a:pt x="114083" y="455940"/>
                  <a:pt x="202108" y="596515"/>
                  <a:pt x="326918" y="662205"/>
                </a:cubicBezTo>
                <a:cubicBezTo>
                  <a:pt x="451728" y="727895"/>
                  <a:pt x="689525" y="751543"/>
                  <a:pt x="815649" y="748916"/>
                </a:cubicBezTo>
                <a:cubicBezTo>
                  <a:pt x="941773" y="746289"/>
                  <a:pt x="1027170" y="705561"/>
                  <a:pt x="1083663" y="646440"/>
                </a:cubicBezTo>
                <a:cubicBezTo>
                  <a:pt x="1140156" y="587319"/>
                  <a:pt x="1151980" y="480902"/>
                  <a:pt x="1154608" y="394192"/>
                </a:cubicBezTo>
                <a:cubicBezTo>
                  <a:pt x="1157236" y="307482"/>
                  <a:pt x="1136215" y="182671"/>
                  <a:pt x="1099429" y="126178"/>
                </a:cubicBezTo>
                <a:cubicBezTo>
                  <a:pt x="1062643" y="69685"/>
                  <a:pt x="1002208" y="67057"/>
                  <a:pt x="933891" y="55233"/>
                </a:cubicBezTo>
                <a:cubicBezTo>
                  <a:pt x="865574" y="43409"/>
                  <a:pt x="743390" y="65743"/>
                  <a:pt x="689525" y="55233"/>
                </a:cubicBezTo>
                <a:cubicBezTo>
                  <a:pt x="635660" y="44723"/>
                  <a:pt x="694780" y="54"/>
                  <a:pt x="587049" y="5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6" name="Google Shape;716;p2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717" name="Google Shape;717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8" name="Google Shape;718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0" name="Google Shape;720;p2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22" name="Google Shape;722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26"/>
          <p:cNvGrpSpPr/>
          <p:nvPr/>
        </p:nvGrpSpPr>
        <p:grpSpPr>
          <a:xfrm>
            <a:off x="0" y="114371"/>
            <a:ext cx="6118220" cy="495230"/>
            <a:chOff x="0" y="816634"/>
            <a:chExt cx="5471238" cy="848264"/>
          </a:xfrm>
        </p:grpSpPr>
        <p:sp>
          <p:nvSpPr>
            <p:cNvPr id="727" name="Google Shape;727;p26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412335" y="949864"/>
              <a:ext cx="4265552" cy="503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Банковский перевод: куда и как отправить деньги?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6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6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6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6" name="Google Shape;736;p26"/>
          <p:cNvGraphicFramePr/>
          <p:nvPr/>
        </p:nvGraphicFramePr>
        <p:xfrm>
          <a:off x="331889" y="120845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{B4BAC460-E4ED-4B3A-9FD1-835B4F45650B}</a:tableStyleId>
              </a:tblPr>
              <a:tblGrid>
                <a:gridCol w="840850"/>
                <a:gridCol w="892575"/>
                <a:gridCol w="556100"/>
                <a:gridCol w="515925"/>
                <a:gridCol w="1348250"/>
                <a:gridCol w="898350"/>
              </a:tblGrid>
              <a:tr h="504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Тип банковского перевода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Куда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Срок пере-вода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Комис-сия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Откуда переводить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Где получить деньги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Между своими счетами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Момен-тально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0%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Сбербанка, банкомат или терминал сети, сбербанк онлайн или мобильное приложение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отделении Сбербанка или в банкомате сети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  <a:tr h="3360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Со карты на карту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Момен-тально</a:t>
                      </a:r>
                      <a:endParaRPr sz="105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0%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Банкомат, терминал, 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Банкомат терминал, 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1%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Банкомат, терминал, 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46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Со счета на карту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1-2 рабочих дня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0%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Сбербанка, сбербанк онлайн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Банкомат, терминал, 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  <a:tr h="246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С карты на счет / со счета на счет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1-2 рабочих дня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0%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сбербанк онлайн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46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Наличными на наличные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 10 минут до 2 рабочих дней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1,75%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  <a:tr h="246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Наличными на счет или карту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свой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1 рабочий день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0 %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Банкомат, терминал, отделение Сбербанка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cap="none" strike="noStrike"/>
                        <a:t>В другой город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5475" marL="35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737" name="Google Shape;737;p26"/>
          <p:cNvSpPr/>
          <p:nvPr/>
        </p:nvSpPr>
        <p:spPr>
          <a:xfrm>
            <a:off x="264566" y="782107"/>
            <a:ext cx="5048413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Таблица 5.1 – Переводы на территории России (ПАО «Сбербанк»)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8" name="Google Shape;738;p26"/>
          <p:cNvGraphicFramePr/>
          <p:nvPr/>
        </p:nvGraphicFramePr>
        <p:xfrm>
          <a:off x="5540433" y="31631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{CAE57079-2F84-46A2-9E1F-C90CD6041654}</a:tableStyleId>
              </a:tblPr>
              <a:tblGrid>
                <a:gridCol w="1495925"/>
                <a:gridCol w="1929425"/>
                <a:gridCol w="927075"/>
                <a:gridCol w="1962800"/>
              </a:tblGrid>
              <a:tr h="43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Вид перевода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Сумма (в рублях)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Срок перевода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Комиссия (в рублях)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2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Адресный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До 3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Не более 1 часа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150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2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От 3 тыс. до 7,5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300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От 7,5 тыс. до 150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1,7% от пересылаемой суммы, не более 2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Безадресный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До 3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Сутки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От 3 до 150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1,2% от пересылаемой суммы, но не менее 149 и не более 1 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Международный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До 150 тыс.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Не более 1 часа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1,8% от пересылаемой суммы, но не менее 149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9" name="Google Shape;739;p26"/>
          <p:cNvSpPr/>
          <p:nvPr/>
        </p:nvSpPr>
        <p:spPr>
          <a:xfrm>
            <a:off x="5540433" y="2676239"/>
            <a:ext cx="2731389" cy="292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Таблица 5.2 – Переводы «Форсаж»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6"/>
          <p:cNvSpPr/>
          <p:nvPr/>
        </p:nvSpPr>
        <p:spPr>
          <a:xfrm>
            <a:off x="5470635" y="1159171"/>
            <a:ext cx="5761282" cy="1477328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Сравним условия перевода  «наличными» в сумме 150 000 руб. в другой город России (на примере Сбербанка) и почтового перевода («Форсаж»)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6"/>
          <p:cNvSpPr/>
          <p:nvPr/>
        </p:nvSpPr>
        <p:spPr>
          <a:xfrm>
            <a:off x="9364717" y="2636499"/>
            <a:ext cx="378373" cy="5166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5377240" y="5951483"/>
            <a:ext cx="1599001" cy="307777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2625 руб.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7472321" y="5794915"/>
            <a:ext cx="1599001" cy="471488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руб.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2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750" name="Google Shape;750;p2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1" name="Google Shape;751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2" name="Google Shape;752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53" name="Google Shape;753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55" name="Google Shape;755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7"/>
          <p:cNvGrpSpPr/>
          <p:nvPr/>
        </p:nvGrpSpPr>
        <p:grpSpPr>
          <a:xfrm>
            <a:off x="0" y="114371"/>
            <a:ext cx="4485290" cy="495230"/>
            <a:chOff x="0" y="816634"/>
            <a:chExt cx="5471238" cy="848264"/>
          </a:xfrm>
        </p:grpSpPr>
        <p:sp>
          <p:nvSpPr>
            <p:cNvPr id="760" name="Google Shape;760;p27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12335" y="949864"/>
              <a:ext cx="4438695" cy="495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Интернет-банкинг и СМС-оповещение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27"/>
          <p:cNvSpPr/>
          <p:nvPr/>
        </p:nvSpPr>
        <p:spPr>
          <a:xfrm>
            <a:off x="8631621" y="1311811"/>
            <a:ext cx="288577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Банки заботятся о своих клиентах и их средствах, поэтому каждый вход в личный кабинет возможен только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вводе одноразового пароля, он приходит в СМС-сообщении на мобильный телефон владельца карты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764" name="Google Shape;764;p27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7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7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st.cmsmagazine.ru/images/research/internet_banking/ib1.jpg" id="768" name="Google Shape;768;p27"/>
          <p:cNvPicPr preferRelativeResize="0"/>
          <p:nvPr/>
        </p:nvPicPr>
        <p:blipFill rotWithShape="1">
          <a:blip r:embed="rId3">
            <a:alphaModFix/>
          </a:blip>
          <a:srcRect b="12442" l="0" r="0" t="-12443"/>
          <a:stretch/>
        </p:blipFill>
        <p:spPr>
          <a:xfrm>
            <a:off x="77773" y="339244"/>
            <a:ext cx="8386377" cy="5985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ts-lichnii-kabinet.ru/wp-content/uploads/2017/09/Kak-vojti-v-lichnyj-kabinet-MTS-instruktsiya-4-1.jpg" id="769" name="Google Shape;7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9278" y="3996558"/>
            <a:ext cx="3270842" cy="14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27"/>
          <p:cNvSpPr txBox="1"/>
          <p:nvPr/>
        </p:nvSpPr>
        <p:spPr>
          <a:xfrm>
            <a:off x="4485290" y="117004"/>
            <a:ext cx="6394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Каков уровень безопасности при использовании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Интернет-банкинга?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2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777" name="Google Shape;777;p2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8" name="Google Shape;778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9" name="Google Shape;779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80" name="Google Shape;780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82" name="Google Shape;782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28"/>
          <p:cNvGrpSpPr/>
          <p:nvPr/>
        </p:nvGrpSpPr>
        <p:grpSpPr>
          <a:xfrm>
            <a:off x="0" y="114371"/>
            <a:ext cx="4485290" cy="495230"/>
            <a:chOff x="0" y="816634"/>
            <a:chExt cx="5471238" cy="848264"/>
          </a:xfrm>
        </p:grpSpPr>
        <p:sp>
          <p:nvSpPr>
            <p:cNvPr id="787" name="Google Shape;787;p28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412335" y="949864"/>
              <a:ext cx="4438695" cy="495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Интернет-банкинг и СМС-оповещение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p28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8"/>
          <p:cNvSpPr txBox="1"/>
          <p:nvPr/>
        </p:nvSpPr>
        <p:spPr>
          <a:xfrm>
            <a:off x="4858250" y="191975"/>
            <a:ext cx="58701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 Правила безопасности !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писание: https://assistbank.ru/wp-content/uploads/2017/03/rsb-restore-password-768x508.jpg" id="796" name="Google Shape;7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40556"/>
            <a:ext cx="27495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28"/>
          <p:cNvSpPr/>
          <p:nvPr/>
        </p:nvSpPr>
        <p:spPr>
          <a:xfrm flipH="1">
            <a:off x="3069495" y="1124565"/>
            <a:ext cx="2654826" cy="2092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Банк ни при каких обстоятельствах не запрашивает пароли для отмены операций в онлайн-банкинге. </a:t>
            </a:r>
            <a:r>
              <a:rPr b="1" i="0" lang="ru-RU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Если Вас просят ввести пароль для отмены операции, то немедленно прекращайте сеанс использования услуги и срочно обратитесь в </a:t>
            </a:r>
            <a:r>
              <a:rPr b="1" i="0" lang="ru-RU" sz="1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службу поддержки</a:t>
            </a:r>
            <a:r>
              <a:rPr b="1" i="0" lang="ru-RU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банка.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orex-pros.ru/800/600/https/zaimite.com/wp-content/uploads/Skrin6-2-e1519776739110.png" id="799" name="Google Shape;79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1950" y="3832303"/>
            <a:ext cx="3048000" cy="1709420"/>
          </a:xfrm>
          <a:prstGeom prst="rect">
            <a:avLst/>
          </a:prstGeom>
          <a:noFill/>
          <a:ln cap="sq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00" name="Google Shape;800;p28"/>
          <p:cNvSpPr/>
          <p:nvPr/>
        </p:nvSpPr>
        <p:spPr>
          <a:xfrm flipH="1">
            <a:off x="73573" y="3733638"/>
            <a:ext cx="273018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авторизации в личном кабинете нужны только </a:t>
            </a: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идентификатор и пароль / одноразовый пароль.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 случае если от Вас запрашивают любую другую персональную информацию, то сразу прекращайте сеанс.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denegkom.ru/wp-content/uploads/2018/05/moshennichestvo-v-sberbanke-onlajn-1.jpg" id="801" name="Google Shape;80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0149" y="2412124"/>
            <a:ext cx="5218223" cy="347515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28"/>
          <p:cNvSpPr/>
          <p:nvPr/>
        </p:nvSpPr>
        <p:spPr>
          <a:xfrm>
            <a:off x="6590149" y="1124565"/>
            <a:ext cx="484756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Контролируйте наличие защищенного SSL-соединения</a:t>
            </a:r>
            <a:r>
              <a:rPr lang="ru-RU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официальными сайтами услуги. Любой другой адрес (незащищенное соединение http://...) означает, что вы общаетесь с мошенниками.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«фишингового» сайта Сбербанка: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9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9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9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810" name="Google Shape;8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811" name="Google Shape;811;p29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" name="Google Shape;812;p29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813" name="Google Shape;813;p29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6" name="Google Shape;816;p29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17" name="Google Shape;817;p29"/>
          <p:cNvSpPr txBox="1"/>
          <p:nvPr/>
        </p:nvSpPr>
        <p:spPr>
          <a:xfrm>
            <a:off x="2470124" y="3551328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БЛАГОДАРИМ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ВНИМАНИЕ!</a:t>
            </a:r>
            <a:endParaRPr b="1" sz="55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://invest-reshenie.ru/assets/images/uslugi/13.png" id="818" name="Google Shape;818;p29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-13109" y="6323947"/>
            <a:ext cx="12218217" cy="474881"/>
            <a:chOff x="-26217" y="6400800"/>
            <a:chExt cx="12218217" cy="474881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2" name="Google Shape;112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0" y="114369"/>
            <a:ext cx="5521589" cy="532017"/>
            <a:chOff x="0" y="816634"/>
            <a:chExt cx="4835738" cy="848264"/>
          </a:xfrm>
        </p:grpSpPr>
        <p:sp>
          <p:nvSpPr>
            <p:cNvPr id="117" name="Google Shape;117;p14"/>
            <p:cNvSpPr/>
            <p:nvPr/>
          </p:nvSpPr>
          <p:spPr>
            <a:xfrm>
              <a:off x="0" y="816634"/>
              <a:ext cx="48357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12335" y="949865"/>
              <a:ext cx="393134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Зачем открывать личный финансовый кабинет?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5860478" y="216389"/>
            <a:ext cx="51344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открытия личного финансового кабинета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</a:t>
            </a: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зарегистрироваться онлайн: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5722740" y="1215474"/>
            <a:ext cx="5643075" cy="1767988"/>
            <a:chOff x="9329" y="103828"/>
            <a:chExt cx="5643075" cy="1767988"/>
          </a:xfrm>
        </p:grpSpPr>
        <p:sp>
          <p:nvSpPr>
            <p:cNvPr id="122" name="Google Shape;122;p14"/>
            <p:cNvSpPr/>
            <p:nvPr/>
          </p:nvSpPr>
          <p:spPr>
            <a:xfrm>
              <a:off x="9329" y="112799"/>
              <a:ext cx="1486166" cy="175901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52857" y="156327"/>
              <a:ext cx="1399110" cy="167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Перейти на страницу авторизации в интернет-банке на официальном сайте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-14853">
              <a:off x="1643021" y="803499"/>
              <a:ext cx="312760" cy="368569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 rot="-14853">
              <a:off x="1643021" y="877416"/>
              <a:ext cx="218932" cy="221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2085605" y="103828"/>
              <a:ext cx="1486166" cy="175901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8C1"/>
                </a:gs>
                <a:gs pos="50000">
                  <a:srgbClr val="97D1B7"/>
                </a:gs>
                <a:gs pos="100000">
                  <a:srgbClr val="84CF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2129133" y="147356"/>
              <a:ext cx="1399110" cy="167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Ввести номер пластиковой карты банка, проставить отметку о согласии с установленными правилами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720388" y="799052"/>
              <a:ext cx="315067" cy="368569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3720388" y="872766"/>
              <a:ext cx="220547" cy="221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4166238" y="103828"/>
              <a:ext cx="1486166" cy="175901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4209766" y="147356"/>
              <a:ext cx="1399110" cy="167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Продолжить процедуру регистрации личного кабинета, следуя подсказкам сервиса банка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ÑÐµÐ³Ð¸ÑÑÑÐ°ÑÐ¸Ñ Ð»Ð¸ÑÐ½Ð¾Ð³Ð¾ ÐºÐ°Ð±Ð¸Ð½ÐµÑÐ° Ð±Ð°Ð½ÐºÐ° ÐÑÐºÑÑÑÐ¸Ðµ" id="132" name="Google Shape;1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931" y="4257913"/>
            <a:ext cx="4120073" cy="199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/>
          <p:nvPr/>
        </p:nvSpPr>
        <p:spPr>
          <a:xfrm>
            <a:off x="5365202" y="3354430"/>
            <a:ext cx="6329395" cy="83099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Способы входа в личный кабинет для физических лиц: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социальные сети;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логину и паролю. </a:t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9886260" y="3749350"/>
            <a:ext cx="480849" cy="54396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140975" y="791356"/>
            <a:ext cx="52839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«Интернет-банк»</a:t>
            </a:r>
            <a:r>
              <a:rPr lang="ru-RU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ru-RU" sz="180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- это система, которая позволяет удобно, безопасно и максимально оперативно управлять своим банковскими продуктами через Интернет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151036" y="2113152"/>
            <a:ext cx="537055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Интернет-банкинг</a:t>
            </a:r>
            <a:r>
              <a:rPr lang="ru-RU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– это вид дистанционного обслуживания клиентов с предоставлением им доступа к собственным счетам и услугам банка посредством сети интернет. Такой доступ предоставляется каждому владельцу кредитной </a:t>
            </a:r>
            <a:endParaRPr sz="1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или дебетовой карты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151036" y="3880691"/>
            <a:ext cx="6325265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Чтобы воспользоваться дистанционной системой клиенту банка необходимо иметь</a:t>
            </a:r>
            <a:r>
              <a:rPr lang="ru-RU" sz="18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800">
              <a:solidFill>
                <a:srgbClr val="3161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Логин и пароль для авторизации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Интернет подключение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Компьютер, ноутбук или любой портативный девайс с поддержкой браузера и возможностью выхода в интернет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rgbClr val="31614E"/>
                </a:solidFill>
                <a:latin typeface="Open Sans"/>
                <a:ea typeface="Open Sans"/>
                <a:cs typeface="Open Sans"/>
                <a:sym typeface="Open Sans"/>
              </a:rPr>
              <a:t>Мобильный телефон, привязанный к карте или открытому счету с подключенной услугой СМС-информирования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7" name="Google Shape;147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49" name="Google Shape;149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0" y="114369"/>
            <a:ext cx="5521589" cy="532017"/>
            <a:chOff x="0" y="816634"/>
            <a:chExt cx="4835738" cy="848264"/>
          </a:xfrm>
        </p:grpSpPr>
        <p:sp>
          <p:nvSpPr>
            <p:cNvPr id="154" name="Google Shape;154;p15"/>
            <p:cNvSpPr/>
            <p:nvPr/>
          </p:nvSpPr>
          <p:spPr>
            <a:xfrm>
              <a:off x="0" y="816634"/>
              <a:ext cx="48357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12335" y="949865"/>
              <a:ext cx="393134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Зачем открывать личный финансовый кабинет?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470816" y="1035031"/>
            <a:ext cx="9213270" cy="1754326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свободный доступ к деньгам практически в любое время суток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подумать перед оформлением операции, взвесить плюсы и минусы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личном кабинете комиссия по расчетным операциям ниже, чем в офисе банка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вся информация о счетах находится под рукой: история операций, остаток на счете, шаблоны расчетных документов по регулярным платежам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платы за пользование «личным кабинетом»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92384" y="3224172"/>
            <a:ext cx="9213271" cy="107721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подключение к интернету;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существуют риски получения несанкционированного доступа к счетам мошенниками;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 каждом банке система интернет-банкинга имеет полный набор возможностей, необходимых конкретному человеку 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483179" y="4669756"/>
            <a:ext cx="5633793" cy="170816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лицензионное программное обеспечения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программы защиты от вирусов и официальные приложения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сложные пароли на вход в сервисы.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доступа к интернет-банкингу использовать только официальные сайты банков</a:t>
            </a:r>
            <a:endParaRPr/>
          </a:p>
          <a:p>
            <a:pPr indent="-1905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aurum-express.ru/wp-content/uploads/2018/05/perevod-deneg.jpg" id="160" name="Google Shape;1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1287" y="2181292"/>
            <a:ext cx="1958833" cy="1442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/>
          <p:nvPr/>
        </p:nvSpPr>
        <p:spPr>
          <a:xfrm>
            <a:off x="6116973" y="4672725"/>
            <a:ext cx="5833148" cy="170816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разглашать персональные данные, логин и пароль, даже сотрудникам банка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Игнорировать звонки, СМС, электронные письма с просьбой указать конфиденциальные данные, не переходить по ссылкам из писем.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Привязанный к счету или карте телефон должен быть оформлен на самого клиента- пользователя</a:t>
            </a: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462207" y="4319423"/>
            <a:ext cx="83339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безопасного использования личного кабинета Интернет-банка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492384" y="2825650"/>
            <a:ext cx="4942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Недостатки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банковского онлайн обслуживания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20972" y="630178"/>
            <a:ext cx="8804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использования личного кабинета на официальном сайте банка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4" name="Google Shape;174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76" name="Google Shape;176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0" y="114369"/>
            <a:ext cx="5407572" cy="532017"/>
            <a:chOff x="0" y="816634"/>
            <a:chExt cx="4835738" cy="848264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816634"/>
              <a:ext cx="48357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12335" y="949865"/>
              <a:ext cx="401423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Зачем открывать личный финансовый кабинет?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473436" y="1975497"/>
            <a:ext cx="4380047" cy="3331820"/>
            <a:chOff x="2296" y="464480"/>
            <a:chExt cx="4380047" cy="3331820"/>
          </a:xfrm>
        </p:grpSpPr>
        <p:sp>
          <p:nvSpPr>
            <p:cNvPr id="185" name="Google Shape;185;p16"/>
            <p:cNvSpPr/>
            <p:nvPr/>
          </p:nvSpPr>
          <p:spPr>
            <a:xfrm>
              <a:off x="2296" y="464480"/>
              <a:ext cx="1783400" cy="8917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 txBox="1"/>
            <p:nvPr/>
          </p:nvSpPr>
          <p:spPr>
            <a:xfrm>
              <a:off x="28413" y="490597"/>
              <a:ext cx="1731166" cy="839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пользователя компьютера</a:t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80636" y="1356180"/>
              <a:ext cx="178340" cy="13315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8" name="Google Shape;188;p16"/>
            <p:cNvSpPr/>
            <p:nvPr/>
          </p:nvSpPr>
          <p:spPr>
            <a:xfrm>
              <a:off x="358976" y="1579105"/>
              <a:ext cx="1817585" cy="22171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 txBox="1"/>
            <p:nvPr/>
          </p:nvSpPr>
          <p:spPr>
            <a:xfrm>
              <a:off x="412211" y="1632340"/>
              <a:ext cx="1711115" cy="211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4750" spcFirstLastPara="1" rIns="247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Зайти на официальный сайт банка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Из выпадающего списка или закладки выбрать онлайн-кабинет физического лица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Подтвердить процедуру кодом из СМС</a:t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2265731" y="464480"/>
              <a:ext cx="1783400" cy="891700"/>
            </a:xfrm>
            <a:prstGeom prst="roundRect">
              <a:avLst>
                <a:gd fmla="val 10000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2291848" y="490597"/>
              <a:ext cx="1731166" cy="839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пользователя смартфона</a:t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2444072" y="1356180"/>
              <a:ext cx="178340" cy="668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93" name="Google Shape;193;p16"/>
            <p:cNvSpPr/>
            <p:nvPr/>
          </p:nvSpPr>
          <p:spPr>
            <a:xfrm>
              <a:off x="2622412" y="1579105"/>
              <a:ext cx="1759931" cy="8917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85B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2648529" y="1605222"/>
              <a:ext cx="1707697" cy="839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4750" spcFirstLastPara="1" rIns="247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Способ 1. Войти в посредством ввода логина и пароля</a:t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2444072" y="1356180"/>
              <a:ext cx="178340" cy="18858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96" name="Google Shape;196;p16"/>
            <p:cNvSpPr/>
            <p:nvPr/>
          </p:nvSpPr>
          <p:spPr>
            <a:xfrm>
              <a:off x="2622412" y="2693731"/>
              <a:ext cx="1759931" cy="10966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2654531" y="2725850"/>
              <a:ext cx="1695693" cy="103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4750" spcFirstLastPara="1" rIns="2475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Способ 2. Войти посредством индивидуальной аутентификации (сканер отпечатка пальца и т. п.)</a:t>
              </a:r>
              <a:endParaRPr/>
            </a:p>
          </p:txBody>
        </p:sp>
      </p:grpSp>
      <p:pic>
        <p:nvPicPr>
          <p:cNvPr descr="Описание: https://barterco.com/wp-content/uploads/2015/11/laptop1.jpg" id="198" name="Google Shape;1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533" y="748685"/>
            <a:ext cx="1166053" cy="118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ya-webdesign.com/images/smartphone-clipart-5.png" id="199" name="Google Shape;1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58797">
            <a:off x="3582298" y="929741"/>
            <a:ext cx="4984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/>
          <p:nvPr/>
        </p:nvSpPr>
        <p:spPr>
          <a:xfrm flipH="1">
            <a:off x="268013" y="5771799"/>
            <a:ext cx="45877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 5.1 – Способы входа в личный кабинет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5416004" y="77406"/>
            <a:ext cx="5993024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Операции в  личном финансовом кабинете: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Узнать баланс средств по картам, счетам, вкладам, депозитам, состоянию ОМС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Посмотреть сумму начисленных процентов на депозите или вкладе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Получить выписку по счёту карты, вклада или депозита, с указанием последних совершённых операций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Узнать точную информацию по доступным лимитам на снятие с депозита, без потери процентов и другие нюансы договора с банком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Узнать лимит средств по кредитной карте, сумму обязательного минимального платежа в этом месяце и задолженность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Просмотреть 10 последних операций по карте, с указанием конкретного времени и сумм перевода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Заказать и получить отчет по картам на электронный адрес (Email)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Получить полную информацию об имеющихся кредитах в банке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Взаимодействовать с мобильным банком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Создавать, подключать и отключать шаблоны для автоматической и более удобной оплаты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Анализировать свои расходы и доходы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Узнать актуальный курс доллара и евро в банке на сегодня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Оформить заявку на кредит и другие предложения банка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10" name="Google Shape;210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1" name="Google Shape;211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3" name="Google Shape;213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15" name="Google Shape;215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7"/>
          <p:cNvGrpSpPr/>
          <p:nvPr/>
        </p:nvGrpSpPr>
        <p:grpSpPr>
          <a:xfrm>
            <a:off x="0" y="114369"/>
            <a:ext cx="5407572" cy="532017"/>
            <a:chOff x="0" y="816634"/>
            <a:chExt cx="4835738" cy="848264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816634"/>
              <a:ext cx="48357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12335" y="949865"/>
              <a:ext cx="401423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Зачем открывать личный финансовый кабинет?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17"/>
          <p:cNvGrpSpPr/>
          <p:nvPr/>
        </p:nvGrpSpPr>
        <p:grpSpPr>
          <a:xfrm>
            <a:off x="966093" y="1221828"/>
            <a:ext cx="10258093" cy="4459025"/>
            <a:chOff x="0" y="0"/>
            <a:chExt cx="10258093" cy="4459025"/>
          </a:xfrm>
        </p:grpSpPr>
        <p:sp>
          <p:nvSpPr>
            <p:cNvPr id="226" name="Google Shape;226;p17"/>
            <p:cNvSpPr/>
            <p:nvPr/>
          </p:nvSpPr>
          <p:spPr>
            <a:xfrm>
              <a:off x="0" y="0"/>
              <a:ext cx="10258093" cy="10369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D4A5">
                    <a:alpha val="89803"/>
                  </a:srgbClr>
                </a:gs>
                <a:gs pos="50000">
                  <a:srgbClr val="A8CD97">
                    <a:alpha val="89803"/>
                  </a:srgbClr>
                </a:gs>
                <a:gs pos="100000">
                  <a:srgbClr val="9BC985">
                    <a:alpha val="8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2155316" y="0"/>
              <a:ext cx="8102776" cy="1036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Call-центр.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Практически все кредитные организации предоставляют своим клиентам круглосуточное телефонное обслуживание. С помощью сall-центра вкладчики или заемщики в любой момент могут уточнить любую, интересующую их информацию, например, узнать текущую задолженность, баланс денег по счету, размер обязательного платежа, заблокировать карту при ее потере и т. д.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529050" y="47294"/>
              <a:ext cx="1200914" cy="942393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0" y="1140681"/>
              <a:ext cx="10258093" cy="10369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D4A5">
                    <a:alpha val="76862"/>
                  </a:srgbClr>
                </a:gs>
                <a:gs pos="50000">
                  <a:srgbClr val="A8CD97">
                    <a:alpha val="76862"/>
                  </a:srgbClr>
                </a:gs>
                <a:gs pos="100000">
                  <a:srgbClr val="9BC985">
                    <a:alpha val="76862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 txBox="1"/>
            <p:nvPr/>
          </p:nvSpPr>
          <p:spPr>
            <a:xfrm>
              <a:off x="2155316" y="1140681"/>
              <a:ext cx="8102776" cy="1036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Email- и SMS-рассылки</a:t>
              </a: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Данная услуга позволяет получить сведения о движении денежных средств. В случае списания денег или их зачисления на счет карты, ее держателю придёт соответствующее сообщение, свидетельствующие о проведении операции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557177" y="1244379"/>
              <a:ext cx="1144659" cy="829586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0" y="2281362"/>
              <a:ext cx="10258093" cy="10369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D4A5">
                    <a:alpha val="63137"/>
                  </a:srgbClr>
                </a:gs>
                <a:gs pos="50000">
                  <a:srgbClr val="A8CD97">
                    <a:alpha val="63137"/>
                  </a:srgbClr>
                </a:gs>
                <a:gs pos="100000">
                  <a:srgbClr val="9BC985">
                    <a:alpha val="63137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2155316" y="2281362"/>
              <a:ext cx="8102776" cy="1036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Автоплатеж.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Эта услуга больше предназначена «для забывчивых», зачастую используется для пополнения телефона, оплаты ЖКХ, кредита и др.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557177" y="2385060"/>
              <a:ext cx="1144659" cy="829586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0" y="3422043"/>
              <a:ext cx="10258093" cy="10369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D4A5">
                    <a:alpha val="49803"/>
                  </a:srgbClr>
                </a:gs>
                <a:gs pos="50000">
                  <a:srgbClr val="A8CD97">
                    <a:alpha val="49803"/>
                  </a:srgbClr>
                </a:gs>
                <a:gs pos="100000">
                  <a:srgbClr val="9BC985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 txBox="1"/>
            <p:nvPr/>
          </p:nvSpPr>
          <p:spPr>
            <a:xfrm>
              <a:off x="2155316" y="3422043"/>
              <a:ext cx="8102776" cy="1036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Система Быстрых Платежей.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Разработанная Центробанком Система быстрых платежей позволяет физическим лицам мгновенно переводить деньги по номеру мобильного телефона себе или другим лицам вне зависимости от того, в каком банке открыты счета отправителя или получателя средств, но для этого необходимо, чтобы эти банки были подключены к СБП.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529050" y="3476294"/>
              <a:ext cx="1200914" cy="928481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17"/>
          <p:cNvSpPr txBox="1"/>
          <p:nvPr/>
        </p:nvSpPr>
        <p:spPr>
          <a:xfrm>
            <a:off x="882869" y="748685"/>
            <a:ext cx="10173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Удобные сервисы, доступные владельцу личного финансового кабинета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70034" y="5849007"/>
            <a:ext cx="10847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Дополнительный «плюс» – возможность контроля доходов и расходов.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7" name="Google Shape;247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8" name="Google Shape;248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9" name="Google Shape;249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51" name="Google Shape;251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0" y="114369"/>
            <a:ext cx="6118220" cy="532017"/>
            <a:chOff x="0" y="816634"/>
            <a:chExt cx="5471238" cy="848264"/>
          </a:xfrm>
        </p:grpSpPr>
        <p:sp>
          <p:nvSpPr>
            <p:cNvPr id="256" name="Google Shape;256;p18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12335" y="949865"/>
              <a:ext cx="482381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Покупки в сети Интернет: как обезопасить свои средства?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52400" y="232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18"/>
          <p:cNvGrpSpPr/>
          <p:nvPr/>
        </p:nvGrpSpPr>
        <p:grpSpPr>
          <a:xfrm>
            <a:off x="424400" y="1210211"/>
            <a:ext cx="4955474" cy="4795157"/>
            <a:chOff x="928897" y="209101"/>
            <a:chExt cx="4955474" cy="4795157"/>
          </a:xfrm>
        </p:grpSpPr>
        <p:sp>
          <p:nvSpPr>
            <p:cNvPr id="269" name="Google Shape;269;p18"/>
            <p:cNvSpPr/>
            <p:nvPr/>
          </p:nvSpPr>
          <p:spPr>
            <a:xfrm>
              <a:off x="1132116" y="209101"/>
              <a:ext cx="4752255" cy="14850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1132116" y="209101"/>
              <a:ext cx="4752255" cy="1485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0587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Оплачивать товары после доставки</a:t>
              </a:r>
              <a:b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Самым надежным способом сохранить свои деньги является оплата товара исключительно после доставки – с помощью курьера или самовывозом</a:t>
              </a:r>
              <a:endParaRPr b="0" i="1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928897" y="231039"/>
              <a:ext cx="1049972" cy="108643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132116" y="1864140"/>
              <a:ext cx="4752255" cy="14850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1132116" y="1864140"/>
              <a:ext cx="4752255" cy="1485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0587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оплаты Интернет-покупок  использовать дополнительную или виртуальную карту  или вирутальные деньги (QIWI-кошелек, Яндекс Деньги и т. п.) 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i="0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Не производите оплату с зарплатной карты или карты с Вашими накоплениями </a:t>
              </a:r>
              <a:endParaRPr b="0" i="0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928897" y="1886078"/>
              <a:ext cx="1049972" cy="10864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124470" y="3519179"/>
              <a:ext cx="4752255" cy="14850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 txBox="1"/>
            <p:nvPr/>
          </p:nvSpPr>
          <p:spPr>
            <a:xfrm>
              <a:off x="1124470" y="3519179"/>
              <a:ext cx="4752255" cy="1485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0587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Перед внесением персональных и платежных данных убедитесь, что вы используете защищенный ресурс </a:t>
              </a:r>
              <a:r>
                <a:rPr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проверьте сайт на наличие в адресной строке символов https:// и "закрытого замочка" левее от адресной строки</a:t>
              </a:r>
              <a:endParaRPr i="1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936543" y="3556944"/>
              <a:ext cx="1019388" cy="105478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8"/>
          <p:cNvGrpSpPr/>
          <p:nvPr/>
        </p:nvGrpSpPr>
        <p:grpSpPr>
          <a:xfrm>
            <a:off x="6306439" y="1241868"/>
            <a:ext cx="4831926" cy="4761487"/>
            <a:chOff x="1006194" y="200375"/>
            <a:chExt cx="4831926" cy="4761487"/>
          </a:xfrm>
        </p:grpSpPr>
        <p:sp>
          <p:nvSpPr>
            <p:cNvPr id="279" name="Google Shape;279;p18"/>
            <p:cNvSpPr/>
            <p:nvPr/>
          </p:nvSpPr>
          <p:spPr>
            <a:xfrm>
              <a:off x="1231040" y="237980"/>
              <a:ext cx="4607080" cy="14397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 txBox="1"/>
            <p:nvPr/>
          </p:nvSpPr>
          <p:spPr>
            <a:xfrm>
              <a:off x="1231040" y="237980"/>
              <a:ext cx="4607080" cy="1439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97515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Экономия на собственных деньгах - это не экономия...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i="0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Подключите к карте оплаты СМС-оповещения. При любой попытке воспользоваться картой клиент получит смс-сообщение и сможет вовремя заблокировать платежное средство</a:t>
              </a:r>
              <a:endParaRPr b="0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006194" y="200375"/>
              <a:ext cx="1073567" cy="117099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231040" y="1880065"/>
              <a:ext cx="4607080" cy="14397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1231040" y="1880065"/>
              <a:ext cx="4607080" cy="1439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97515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Контроль - основа безопасности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i="0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Установите и постоянно обновляйте антивирус. Покупки в интернет-магазинах лучше совершать из дома либо на работе – там, где доступ к wi-fi-сети зашифрован</a:t>
              </a:r>
              <a:endParaRPr b="0" i="0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006194" y="1842460"/>
              <a:ext cx="1073567" cy="117099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1231040" y="3522150"/>
              <a:ext cx="4607080" cy="14397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1231040" y="3522150"/>
              <a:ext cx="4607080" cy="1439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975150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Ограничьте Интернет-расходы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Установите по своей карте ежедневный и месячный расходные лимиты. Превысить этот порог можно будет только по звонку в службу поддержки банка либо другими дополнительными действиями.</a:t>
              </a:r>
              <a:endParaRPr i="1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006194" y="3484544"/>
              <a:ext cx="1073567" cy="117099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18"/>
          <p:cNvSpPr txBox="1"/>
          <p:nvPr/>
        </p:nvSpPr>
        <p:spPr>
          <a:xfrm>
            <a:off x="3205655" y="759061"/>
            <a:ext cx="48075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Правила безопасных Интернет-покупок</a:t>
            </a:r>
            <a:endParaRPr b="1" sz="2000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9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95" name="Google Shape;295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296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8" name="Google Shape;298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00" name="Google Shape;300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0" y="114369"/>
            <a:ext cx="6118220" cy="532017"/>
            <a:chOff x="0" y="816634"/>
            <a:chExt cx="5471238" cy="848264"/>
          </a:xfrm>
        </p:grpSpPr>
        <p:sp>
          <p:nvSpPr>
            <p:cNvPr id="305" name="Google Shape;305;p19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12335" y="949865"/>
              <a:ext cx="482381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Покупки в сети Интернет: как обезопасить свои средства?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D Secure ÑÑÐ¾ ÑÑÐ¾" id="316" name="Google Shape;3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510" y="886247"/>
            <a:ext cx="4644916" cy="510587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17" name="Google Shape;317;p19"/>
          <p:cNvSpPr/>
          <p:nvPr/>
        </p:nvSpPr>
        <p:spPr>
          <a:xfrm>
            <a:off x="473804" y="914414"/>
            <a:ext cx="54776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Безопасные покупки через Интернет обеспечиваются надежнее, если карта подключена к технологии     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3D-Secure.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peoplescu.org/images/Uploaded%20Images/Verified%20by%20Visa.jpg" id="318" name="Google Shape;3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969" y="1969162"/>
            <a:ext cx="1406962" cy="140696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www.mid-americabank.com/ContentImageHandler.ashx?ImageId=90866" id="319" name="Google Shape;3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1358" y="1914116"/>
            <a:ext cx="3256932" cy="147150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20" name="Google Shape;320;p19"/>
          <p:cNvSpPr/>
          <p:nvPr/>
        </p:nvSpPr>
        <p:spPr>
          <a:xfrm>
            <a:off x="392276" y="3761289"/>
            <a:ext cx="570372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Главный козырь программ Verified by Visa и MasterCard Secure Code в том, что в процессе совершения транзакции через Интернет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клиенту необходимо вводить подтверждающий пароль (может быть как постоянным, так и одноразовым). Его можно получить либо в виде СМС-сообщения, либо в банкомате вашего банка.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0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327" name="Google Shape;327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" name="Google Shape;329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0" name="Google Shape;330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32" name="Google Shape;332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0" y="114370"/>
            <a:ext cx="6118220" cy="886739"/>
            <a:chOff x="0" y="816634"/>
            <a:chExt cx="5471238" cy="848264"/>
          </a:xfrm>
        </p:grpSpPr>
        <p:sp>
          <p:nvSpPr>
            <p:cNvPr id="337" name="Google Shape;337;p20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412335" y="949865"/>
              <a:ext cx="4530117" cy="465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Дистанционная оплата коммунальных услуг, налогов, 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других обязательных платежей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6948411" y="383019"/>
            <a:ext cx="36327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Платежи за коммунальные услуги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20"/>
          <p:cNvGrpSpPr/>
          <p:nvPr/>
        </p:nvGrpSpPr>
        <p:grpSpPr>
          <a:xfrm>
            <a:off x="331893" y="1634420"/>
            <a:ext cx="5643238" cy="3366851"/>
            <a:chOff x="1" y="2499"/>
            <a:chExt cx="5643238" cy="3366851"/>
          </a:xfrm>
        </p:grpSpPr>
        <p:sp>
          <p:nvSpPr>
            <p:cNvPr id="350" name="Google Shape;350;p20"/>
            <p:cNvSpPr/>
            <p:nvPr/>
          </p:nvSpPr>
          <p:spPr>
            <a:xfrm rot="5400000">
              <a:off x="-115711" y="118211"/>
              <a:ext cx="771412" cy="539988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1" y="272493"/>
              <a:ext cx="539988" cy="2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rot="5400000">
              <a:off x="2840905" y="-2298417"/>
              <a:ext cx="501418" cy="510325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 txBox="1"/>
            <p:nvPr/>
          </p:nvSpPr>
          <p:spPr>
            <a:xfrm>
              <a:off x="539989" y="26976"/>
              <a:ext cx="5078774" cy="45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Пройти авторизацию в приложении "Сбербанк онлайн"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перейти в раздел "Переводы и платежи"</a:t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rot="5400000">
              <a:off x="-115711" y="767070"/>
              <a:ext cx="771412" cy="539988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1" y="921352"/>
              <a:ext cx="539988" cy="2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rot="5400000">
              <a:off x="2840905" y="-1649557"/>
              <a:ext cx="501418" cy="510325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 txBox="1"/>
            <p:nvPr/>
          </p:nvSpPr>
          <p:spPr>
            <a:xfrm>
              <a:off x="539989" y="675836"/>
              <a:ext cx="5078774" cy="45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Указать карту, с которой будет произведена оплата</a:t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rot="5400000">
              <a:off x="-115711" y="1415930"/>
              <a:ext cx="771412" cy="539988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 txBox="1"/>
            <p:nvPr/>
          </p:nvSpPr>
          <p:spPr>
            <a:xfrm>
              <a:off x="1" y="1570212"/>
              <a:ext cx="539988" cy="2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rot="5400000">
              <a:off x="2840905" y="-1000697"/>
              <a:ext cx="501418" cy="510325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539989" y="1324696"/>
              <a:ext cx="5078774" cy="45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Найти ссылку на оплату с помощью кода и перейти по ней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Откроется окно захвата изображения, в него нужно поймать полный QR-код с квитанции</a:t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rot="5400000">
              <a:off x="-115711" y="2064790"/>
              <a:ext cx="771412" cy="539988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" y="2219072"/>
              <a:ext cx="539988" cy="2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rot="5400000">
              <a:off x="2840905" y="-351838"/>
              <a:ext cx="501418" cy="510325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539989" y="1973555"/>
              <a:ext cx="5078774" cy="45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Если все прошло успешно, то на экране появится надпись, что код был считан успешно. Благодаря этому все оставшиеся реквизиты платежа заполнятся автоматически.</a:t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rot="5400000">
              <a:off x="-115711" y="2713650"/>
              <a:ext cx="771412" cy="539988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 txBox="1"/>
            <p:nvPr/>
          </p:nvSpPr>
          <p:spPr>
            <a:xfrm>
              <a:off x="1" y="2867932"/>
              <a:ext cx="539988" cy="23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rot="5400000">
              <a:off x="2840905" y="297021"/>
              <a:ext cx="501418" cy="510325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539989" y="2622415"/>
              <a:ext cx="5078774" cy="45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Подтвердить оплату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0"/>
          <p:cNvSpPr/>
          <p:nvPr/>
        </p:nvSpPr>
        <p:spPr>
          <a:xfrm flipH="1">
            <a:off x="70942" y="5124086"/>
            <a:ext cx="424092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5.2 – Алгоритм оплаты услуг ЖКХ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по QR-коду (на примере Сбербанк-онлайн)</a:t>
            </a:r>
            <a:endParaRPr b="0" i="0" sz="18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kislovodskiy.ru/assets/images_cache/9ea6a10ecfd6ac787b14d015439b9e1a.jpg" id="371" name="Google Shape;3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6406" y="4830308"/>
            <a:ext cx="2111429" cy="127139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72" name="Google Shape;372;p20"/>
          <p:cNvSpPr/>
          <p:nvPr/>
        </p:nvSpPr>
        <p:spPr>
          <a:xfrm>
            <a:off x="4547576" y="5795612"/>
            <a:ext cx="678693" cy="395922"/>
          </a:xfrm>
          <a:custGeom>
            <a:rect b="b" l="l" r="r" t="t"/>
            <a:pathLst>
              <a:path extrusionOk="0" h="395922" w="678693">
                <a:moveTo>
                  <a:pt x="71721" y="181303"/>
                </a:moveTo>
                <a:cubicBezTo>
                  <a:pt x="84859" y="170793"/>
                  <a:pt x="98472" y="160851"/>
                  <a:pt x="111134" y="149772"/>
                </a:cubicBezTo>
                <a:cubicBezTo>
                  <a:pt x="137443" y="126752"/>
                  <a:pt x="133678" y="121125"/>
                  <a:pt x="166314" y="102476"/>
                </a:cubicBezTo>
                <a:cubicBezTo>
                  <a:pt x="173528" y="98354"/>
                  <a:pt x="182079" y="97221"/>
                  <a:pt x="189962" y="94593"/>
                </a:cubicBezTo>
                <a:cubicBezTo>
                  <a:pt x="197845" y="86710"/>
                  <a:pt x="203865" y="76359"/>
                  <a:pt x="213610" y="70945"/>
                </a:cubicBezTo>
                <a:cubicBezTo>
                  <a:pt x="228137" y="62874"/>
                  <a:pt x="245141" y="60434"/>
                  <a:pt x="260907" y="55179"/>
                </a:cubicBezTo>
                <a:cubicBezTo>
                  <a:pt x="268790" y="52551"/>
                  <a:pt x="277641" y="51905"/>
                  <a:pt x="284555" y="47296"/>
                </a:cubicBezTo>
                <a:cubicBezTo>
                  <a:pt x="292438" y="42041"/>
                  <a:pt x="299215" y="34527"/>
                  <a:pt x="308203" y="31531"/>
                </a:cubicBezTo>
                <a:cubicBezTo>
                  <a:pt x="323366" y="26477"/>
                  <a:pt x="339872" y="26997"/>
                  <a:pt x="355500" y="23648"/>
                </a:cubicBezTo>
                <a:cubicBezTo>
                  <a:pt x="376687" y="19108"/>
                  <a:pt x="397541" y="13138"/>
                  <a:pt x="418562" y="7883"/>
                </a:cubicBezTo>
                <a:lnTo>
                  <a:pt x="450093" y="0"/>
                </a:lnTo>
                <a:cubicBezTo>
                  <a:pt x="476369" y="2628"/>
                  <a:pt x="502821" y="3868"/>
                  <a:pt x="528921" y="7883"/>
                </a:cubicBezTo>
                <a:cubicBezTo>
                  <a:pt x="537133" y="9146"/>
                  <a:pt x="545656" y="11156"/>
                  <a:pt x="552569" y="15765"/>
                </a:cubicBezTo>
                <a:cubicBezTo>
                  <a:pt x="561845" y="21949"/>
                  <a:pt x="567417" y="32570"/>
                  <a:pt x="576217" y="39414"/>
                </a:cubicBezTo>
                <a:cubicBezTo>
                  <a:pt x="661081" y="105420"/>
                  <a:pt x="593471" y="40902"/>
                  <a:pt x="647162" y="94593"/>
                </a:cubicBezTo>
                <a:lnTo>
                  <a:pt x="670810" y="165538"/>
                </a:lnTo>
                <a:lnTo>
                  <a:pt x="678693" y="189186"/>
                </a:lnTo>
                <a:cubicBezTo>
                  <a:pt x="676065" y="218089"/>
                  <a:pt x="674914" y="247165"/>
                  <a:pt x="670810" y="275896"/>
                </a:cubicBezTo>
                <a:cubicBezTo>
                  <a:pt x="669635" y="284122"/>
                  <a:pt x="668119" y="293057"/>
                  <a:pt x="662928" y="299545"/>
                </a:cubicBezTo>
                <a:cubicBezTo>
                  <a:pt x="657010" y="306943"/>
                  <a:pt x="647162" y="310055"/>
                  <a:pt x="639279" y="315310"/>
                </a:cubicBezTo>
                <a:cubicBezTo>
                  <a:pt x="631015" y="340102"/>
                  <a:pt x="633053" y="345737"/>
                  <a:pt x="607748" y="362607"/>
                </a:cubicBezTo>
                <a:cubicBezTo>
                  <a:pt x="600835" y="367216"/>
                  <a:pt x="591983" y="367862"/>
                  <a:pt x="584100" y="370489"/>
                </a:cubicBezTo>
                <a:cubicBezTo>
                  <a:pt x="576217" y="375744"/>
                  <a:pt x="569323" y="382928"/>
                  <a:pt x="560452" y="386255"/>
                </a:cubicBezTo>
                <a:cubicBezTo>
                  <a:pt x="503067" y="407775"/>
                  <a:pt x="347751" y="386713"/>
                  <a:pt x="339734" y="386255"/>
                </a:cubicBezTo>
                <a:cubicBezTo>
                  <a:pt x="308145" y="384450"/>
                  <a:pt x="276672" y="381000"/>
                  <a:pt x="245141" y="378372"/>
                </a:cubicBezTo>
                <a:cubicBezTo>
                  <a:pt x="234631" y="375744"/>
                  <a:pt x="224296" y="372270"/>
                  <a:pt x="213610" y="370489"/>
                </a:cubicBezTo>
                <a:cubicBezTo>
                  <a:pt x="192714" y="367006"/>
                  <a:pt x="171262" y="367046"/>
                  <a:pt x="150548" y="362607"/>
                </a:cubicBezTo>
                <a:cubicBezTo>
                  <a:pt x="134299" y="359125"/>
                  <a:pt x="119017" y="352096"/>
                  <a:pt x="103252" y="346841"/>
                </a:cubicBezTo>
                <a:lnTo>
                  <a:pt x="79603" y="338958"/>
                </a:lnTo>
                <a:cubicBezTo>
                  <a:pt x="63772" y="315211"/>
                  <a:pt x="60072" y="311778"/>
                  <a:pt x="48072" y="283779"/>
                </a:cubicBezTo>
                <a:cubicBezTo>
                  <a:pt x="28490" y="238087"/>
                  <a:pt x="54724" y="281931"/>
                  <a:pt x="24424" y="236483"/>
                </a:cubicBezTo>
                <a:cubicBezTo>
                  <a:pt x="15644" y="210143"/>
                  <a:pt x="15259" y="211004"/>
                  <a:pt x="8659" y="181303"/>
                </a:cubicBezTo>
                <a:cubicBezTo>
                  <a:pt x="5753" y="168224"/>
                  <a:pt x="1667" y="155258"/>
                  <a:pt x="776" y="141889"/>
                </a:cubicBezTo>
                <a:cubicBezTo>
                  <a:pt x="-972" y="115672"/>
                  <a:pt x="776" y="89338"/>
                  <a:pt x="776" y="63062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331891" y="1067205"/>
            <a:ext cx="5725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Способ 1. Оплата ЖКХ онлайн по QR-коду с использованием сервисов Сбербанк-онлайн (ВТБ, Тинькофф, Альфа-банк и др.)</a:t>
            </a:r>
            <a:endParaRPr b="1" sz="1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6447364" y="838200"/>
            <a:ext cx="52179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Способ 2. Оплата ЖКХ онлайн с использованием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Интернет-банкинга без QR</a:t>
            </a:r>
            <a:endParaRPr b="1" sz="1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20"/>
          <p:cNvGrpSpPr/>
          <p:nvPr/>
        </p:nvGrpSpPr>
        <p:grpSpPr>
          <a:xfrm>
            <a:off x="6391275" y="1472710"/>
            <a:ext cx="5558845" cy="4383817"/>
            <a:chOff x="0" y="63728"/>
            <a:chExt cx="5558845" cy="4383817"/>
          </a:xfrm>
        </p:grpSpPr>
        <p:sp>
          <p:nvSpPr>
            <p:cNvPr id="376" name="Google Shape;376;p20"/>
            <p:cNvSpPr/>
            <p:nvPr/>
          </p:nvSpPr>
          <p:spPr>
            <a:xfrm rot="5400000">
              <a:off x="-55455" y="119184"/>
              <a:ext cx="369704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1" y="193124"/>
              <a:ext cx="258792" cy="110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rot="5400000">
              <a:off x="2231329" y="-1904313"/>
              <a:ext cx="240307" cy="418938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256789" y="81958"/>
              <a:ext cx="4177658" cy="21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Перейти на официальный сайт Сбербанка.</a:t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rot="5400000">
              <a:off x="-310187" y="780587"/>
              <a:ext cx="879167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0" y="599796"/>
              <a:ext cx="258792" cy="62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rot="5400000">
              <a:off x="2453067" y="-1804740"/>
              <a:ext cx="911503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258793" y="434030"/>
              <a:ext cx="5255556" cy="822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Пройти авторизацию (обычно данная процедура выполняется автоматически при получении карты в отделении).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Ввести ваш логин и пароль, после чего вы получите сообщение на мобильный телефон со специальным секретным кодом, его необходимо ввести в соответствующее окошко).</a:t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rot="5400000">
              <a:off x="-198429" y="1504955"/>
              <a:ext cx="655651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0" y="1435922"/>
              <a:ext cx="258792" cy="396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rot="5400000">
              <a:off x="2644833" y="-1080372"/>
              <a:ext cx="527970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 txBox="1"/>
            <p:nvPr/>
          </p:nvSpPr>
          <p:spPr>
            <a:xfrm>
              <a:off x="258793" y="1331441"/>
              <a:ext cx="5274279" cy="47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Выбрать раздел «платежи и переводы».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Важный пункт! Обязательно указать город проживания, так как поставщики услуг различаются в зависимости от местонахождения.</a:t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rot="5400000">
              <a:off x="-149292" y="2067569"/>
              <a:ext cx="557377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 txBox="1"/>
            <p:nvPr/>
          </p:nvSpPr>
          <p:spPr>
            <a:xfrm>
              <a:off x="0" y="2047673"/>
              <a:ext cx="258792" cy="298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rot="5400000">
              <a:off x="2717791" y="-517757"/>
              <a:ext cx="382055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258793" y="1959891"/>
              <a:ext cx="5281402" cy="344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Выбрать необходимый пункт «ЖКХ и домашний телефон»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Далее закладка «Квартплата»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rot="5400000">
              <a:off x="-55455" y="2487210"/>
              <a:ext cx="369704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 txBox="1"/>
            <p:nvPr/>
          </p:nvSpPr>
          <p:spPr>
            <a:xfrm>
              <a:off x="1" y="2561150"/>
              <a:ext cx="258792" cy="110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rot="5400000">
              <a:off x="2788665" y="-98116"/>
              <a:ext cx="240307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258793" y="2443487"/>
              <a:ext cx="5288321" cy="21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Выбрать название поставщика услуг (как указано в счете или квитанции)</a:t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rot="5400000">
              <a:off x="-389792" y="3147351"/>
              <a:ext cx="1038376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0" y="2886955"/>
              <a:ext cx="258792" cy="779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 rot="5400000">
              <a:off x="2503143" y="562023"/>
              <a:ext cx="811350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 txBox="1"/>
            <p:nvPr/>
          </p:nvSpPr>
          <p:spPr>
            <a:xfrm>
              <a:off x="258793" y="2845981"/>
              <a:ext cx="5260445" cy="732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Заполнить реквизиты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Выбрать корректный период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Ввести платежный код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Ввести сумму</a:t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 rot="5400000">
              <a:off x="-55455" y="3807492"/>
              <a:ext cx="369704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1" y="3881432"/>
              <a:ext cx="258792" cy="110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5400000">
              <a:off x="2788665" y="1222164"/>
              <a:ext cx="240307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258793" y="3763768"/>
              <a:ext cx="5288321" cy="21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Подтвердить операцию</a:t>
              </a: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 rot="5400000">
              <a:off x="-55455" y="4133297"/>
              <a:ext cx="369704" cy="25879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 txBox="1"/>
            <p:nvPr/>
          </p:nvSpPr>
          <p:spPr>
            <a:xfrm>
              <a:off x="1" y="4207237"/>
              <a:ext cx="258792" cy="110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 rot="5400000">
              <a:off x="2788665" y="1547969"/>
              <a:ext cx="240307" cy="5300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258793" y="4089573"/>
              <a:ext cx="5288321" cy="21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Сохранить и/или распечатать квитанцию</a:t>
              </a:r>
              <a:endParaRPr/>
            </a:p>
          </p:txBody>
        </p:sp>
      </p:grpSp>
      <p:sp>
        <p:nvSpPr>
          <p:cNvPr id="408" name="Google Shape;408;p20"/>
          <p:cNvSpPr/>
          <p:nvPr/>
        </p:nvSpPr>
        <p:spPr>
          <a:xfrm flipH="1">
            <a:off x="6718735" y="5795612"/>
            <a:ext cx="512905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5.3 – Алгоритм оплаты услуг ЖКХ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без QR-кода (на примере Сбербанк-онлайн)</a:t>
            </a:r>
            <a:endParaRPr b="0" i="0" sz="18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1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15" name="Google Shape;415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6" name="Google Shape;416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8" name="Google Shape;418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20" name="Google Shape;420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21"/>
          <p:cNvGrpSpPr/>
          <p:nvPr/>
        </p:nvGrpSpPr>
        <p:grpSpPr>
          <a:xfrm>
            <a:off x="0" y="114370"/>
            <a:ext cx="6118220" cy="886739"/>
            <a:chOff x="0" y="816634"/>
            <a:chExt cx="5471238" cy="848264"/>
          </a:xfrm>
        </p:grpSpPr>
        <p:sp>
          <p:nvSpPr>
            <p:cNvPr id="425" name="Google Shape;425;p21"/>
            <p:cNvSpPr/>
            <p:nvPr/>
          </p:nvSpPr>
          <p:spPr>
            <a:xfrm>
              <a:off x="0" y="816634"/>
              <a:ext cx="54712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412335" y="949865"/>
              <a:ext cx="4530117" cy="465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Дистанционная оплата коммунальных услуг, налогов, 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других обязательных платежей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1"/>
          <p:cNvSpPr/>
          <p:nvPr/>
        </p:nvSpPr>
        <p:spPr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152400" y="1714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6644433" y="592187"/>
            <a:ext cx="30909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способы оплаты ЖКХ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1"/>
          <p:cNvGrpSpPr/>
          <p:nvPr/>
        </p:nvGrpSpPr>
        <p:grpSpPr>
          <a:xfrm>
            <a:off x="458550" y="1159171"/>
            <a:ext cx="11214905" cy="4075386"/>
            <a:chOff x="5888" y="0"/>
            <a:chExt cx="11214905" cy="4075386"/>
          </a:xfrm>
        </p:grpSpPr>
        <p:sp>
          <p:nvSpPr>
            <p:cNvPr id="438" name="Google Shape;438;p21"/>
            <p:cNvSpPr/>
            <p:nvPr/>
          </p:nvSpPr>
          <p:spPr>
            <a:xfrm>
              <a:off x="5888" y="0"/>
              <a:ext cx="3555808" cy="4075386"/>
            </a:xfrm>
            <a:prstGeom prst="roundRect">
              <a:avLst>
                <a:gd fmla="val 10000" name="adj"/>
              </a:avLst>
            </a:prstGeom>
            <a:solidFill>
              <a:srgbClr val="D4E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 txBox="1"/>
            <p:nvPr/>
          </p:nvSpPr>
          <p:spPr>
            <a:xfrm>
              <a:off x="5888" y="0"/>
              <a:ext cx="3555808" cy="1222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использованием сервисов электронных денег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361469" y="1223252"/>
              <a:ext cx="2844646" cy="743296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 txBox="1"/>
            <p:nvPr/>
          </p:nvSpPr>
          <p:spPr>
            <a:xfrm>
              <a:off x="383239" y="1245022"/>
              <a:ext cx="2801106" cy="699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361469" y="2171910"/>
              <a:ext cx="2844646" cy="418221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1"/>
            <p:cNvSpPr txBox="1"/>
            <p:nvPr/>
          </p:nvSpPr>
          <p:spPr>
            <a:xfrm>
              <a:off x="373718" y="2184159"/>
              <a:ext cx="2820148" cy="393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361469" y="2795492"/>
              <a:ext cx="2844646" cy="1075487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1"/>
            <p:cNvSpPr txBox="1"/>
            <p:nvPr/>
          </p:nvSpPr>
          <p:spPr>
            <a:xfrm>
              <a:off x="392969" y="2826992"/>
              <a:ext cx="2781646" cy="101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828382" y="0"/>
              <a:ext cx="3555808" cy="4075386"/>
            </a:xfrm>
            <a:prstGeom prst="roundRect">
              <a:avLst>
                <a:gd fmla="val 10000" name="adj"/>
              </a:avLst>
            </a:prstGeom>
            <a:solidFill>
              <a:srgbClr val="D4E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1"/>
            <p:cNvSpPr txBox="1"/>
            <p:nvPr/>
          </p:nvSpPr>
          <p:spPr>
            <a:xfrm>
              <a:off x="3828382" y="0"/>
              <a:ext cx="3555808" cy="1222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Через «мобильные» счета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4183963" y="1223809"/>
              <a:ext cx="2844646" cy="1228784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1"/>
            <p:cNvSpPr txBox="1"/>
            <p:nvPr/>
          </p:nvSpPr>
          <p:spPr>
            <a:xfrm>
              <a:off x="4219953" y="1259799"/>
              <a:ext cx="2772666" cy="1156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4183963" y="2641638"/>
              <a:ext cx="2844646" cy="1228784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1"/>
            <p:cNvSpPr txBox="1"/>
            <p:nvPr/>
          </p:nvSpPr>
          <p:spPr>
            <a:xfrm>
              <a:off x="4219953" y="2677628"/>
              <a:ext cx="2772666" cy="1156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7664978" y="0"/>
              <a:ext cx="3555808" cy="4075386"/>
            </a:xfrm>
            <a:prstGeom prst="roundRect">
              <a:avLst>
                <a:gd fmla="val 10000" name="adj"/>
              </a:avLst>
            </a:prstGeom>
            <a:solidFill>
              <a:srgbClr val="D4E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1"/>
            <p:cNvSpPr txBox="1"/>
            <p:nvPr/>
          </p:nvSpPr>
          <p:spPr>
            <a:xfrm>
              <a:off x="7664978" y="0"/>
              <a:ext cx="3555808" cy="1222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Через портал Госуслуг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(для зарегистрированных пользователей)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7656764" y="1420910"/>
              <a:ext cx="3564029" cy="2646985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1"/>
            <p:cNvSpPr txBox="1"/>
            <p:nvPr/>
          </p:nvSpPr>
          <p:spPr>
            <a:xfrm>
              <a:off x="7734292" y="1498438"/>
              <a:ext cx="3408973" cy="249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55875" spcFirstLastPara="1" rIns="55875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21"/>
          <p:cNvSpPr/>
          <p:nvPr/>
        </p:nvSpPr>
        <p:spPr>
          <a:xfrm>
            <a:off x="4122215" y="3405352"/>
            <a:ext cx="205419" cy="3904233"/>
          </a:xfrm>
          <a:prstGeom prst="leftBrace">
            <a:avLst>
              <a:gd fmla="val 8333" name="adj1"/>
              <a:gd fmla="val 48789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461094" y="5428414"/>
            <a:ext cx="7322245" cy="895826"/>
          </a:xfrm>
          <a:prstGeom prst="upArrowCallout">
            <a:avLst>
              <a:gd fmla="val 25000" name="adj1"/>
              <a:gd fmla="val 23240" name="adj2"/>
              <a:gd fmla="val 25000" name="adj3"/>
              <a:gd fmla="val 64977" name="adj4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Многие платежные системы и сервисы предоставляют кэшбэк, бонусы, подарки, скидки за оплату онлайн.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